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98" r:id="rId11"/>
    <p:sldId id="264" r:id="rId12"/>
    <p:sldId id="290" r:id="rId13"/>
    <p:sldId id="281" r:id="rId14"/>
    <p:sldId id="266" r:id="rId15"/>
    <p:sldId id="29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7536" autoAdjust="0"/>
  </p:normalViewPr>
  <p:slideViewPr>
    <p:cSldViewPr>
      <p:cViewPr>
        <p:scale>
          <a:sx n="100" d="100"/>
          <a:sy n="100" d="100"/>
        </p:scale>
        <p:origin x="-155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0660021693496045"/>
          <c:y val="1.4401925054193906E-2"/>
        </c:manualLayout>
      </c:layout>
    </c:title>
    <c:view3D>
      <c:rotX val="30"/>
      <c:perspective val="30"/>
    </c:view3D>
    <c:plotArea>
      <c:layout>
        <c:manualLayout>
          <c:layoutTarget val="inner"/>
          <c:xMode val="edge"/>
          <c:yMode val="edge"/>
          <c:x val="4.6412971658119882E-2"/>
          <c:y val="0.13596305609383613"/>
          <c:w val="0.55972874358989377"/>
          <c:h val="0.7666891725742732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5"/>
                </c:manualLayout>
              </c:layout>
              <c:tx>
                <c:rich>
                  <a:bodyPr/>
                  <a:lstStyle/>
                  <a:p>
                    <a:r>
                      <a:rPr lang="ru-RU" dirty="0" smtClean="0"/>
                      <a:t>15,48</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delete val="1"/>
            </c:dLbl>
            <c:dLbl>
              <c:idx val="2"/>
              <c:layout>
                <c:manualLayout>
                  <c:x val="3.4901092861027261E-5"/>
                  <c:y val="0.1131684037960871"/>
                </c:manualLayout>
              </c:layout>
              <c:tx>
                <c:rich>
                  <a:bodyPr/>
                  <a:lstStyle/>
                  <a:p>
                    <a:r>
                      <a:rPr lang="ru-RU" dirty="0" smtClean="0"/>
                      <a:t>84,52</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15.48</c:v>
                </c:pt>
                <c:pt idx="1">
                  <c:v>0</c:v>
                </c:pt>
                <c:pt idx="2">
                  <c:v>84.52</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3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ru-RU" dirty="0" smtClean="0"/>
                      <a:t>471,3</a:t>
                    </a:r>
                    <a:endParaRPr lang="en-US" dirty="0"/>
                  </a:p>
                </c:rich>
              </c:tx>
              <c:showVal val="1"/>
            </c:dLbl>
            <c:dLbl>
              <c:idx val="1"/>
              <c:layout/>
              <c:tx>
                <c:rich>
                  <a:bodyPr/>
                  <a:lstStyle/>
                  <a:p>
                    <a:r>
                      <a:rPr lang="ru-RU" dirty="0" smtClean="0"/>
                      <a:t>361,6</a:t>
                    </a:r>
                    <a:endParaRPr lang="en-US" dirty="0"/>
                  </a:p>
                </c:rich>
              </c:tx>
              <c:showVal val="1"/>
            </c:dLbl>
            <c:dLbl>
              <c:idx val="2"/>
              <c:layout/>
              <c:tx>
                <c:rich>
                  <a:bodyPr/>
                  <a:lstStyle/>
                  <a:p>
                    <a:r>
                      <a:rPr lang="en-US" dirty="0" smtClean="0"/>
                      <a:t>1</a:t>
                    </a:r>
                    <a:r>
                      <a:rPr lang="ru-RU" dirty="0" smtClean="0"/>
                      <a:t>103,6</a:t>
                    </a:r>
                    <a:endParaRPr lang="en-US" dirty="0"/>
                  </a:p>
                </c:rich>
              </c:tx>
              <c:showVal val="1"/>
            </c:dLbl>
            <c:dLbl>
              <c:idx val="4"/>
              <c:delete val="1"/>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471.3</c:v>
                </c:pt>
                <c:pt idx="1">
                  <c:v>361.6</c:v>
                </c:pt>
                <c:pt idx="2">
                  <c:v>1103.5999999999999</c:v>
                </c:pt>
                <c:pt idx="3">
                  <c:v>6.6</c:v>
                </c:pt>
                <c:pt idx="4">
                  <c:v>0</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egendEntry>
        <c:idx val="4"/>
        <c:delete val="1"/>
      </c:legendEntry>
      <c:layout>
        <c:manualLayout>
          <c:xMode val="edge"/>
          <c:yMode val="edge"/>
          <c:x val="1.8030040603083563E-2"/>
          <c:y val="0.59132652322046431"/>
          <c:w val="0.97014040716658667"/>
          <c:h val="0.3665076822033183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58"/>
        </c:manualLayout>
      </c:layout>
      <c:pie3DChart>
        <c:varyColors val="1"/>
        <c:ser>
          <c:idx val="0"/>
          <c:order val="0"/>
          <c:tx>
            <c:strRef>
              <c:f>Лист1!$B$1</c:f>
              <c:strCache>
                <c:ptCount val="1"/>
                <c:pt idx="0">
                  <c:v>Структура налоговых доходов</c:v>
                </c:pt>
              </c:strCache>
            </c:strRef>
          </c:tx>
          <c:dLbls>
            <c:dLbl>
              <c:idx val="0"/>
              <c:layout>
                <c:manualLayout>
                  <c:x val="-6.9263224128293277E-2"/>
                  <c:y val="6.4905653627401971E-2"/>
                </c:manualLayout>
              </c:layout>
              <c:tx>
                <c:rich>
                  <a:bodyPr/>
                  <a:lstStyle/>
                  <a:p>
                    <a:r>
                      <a:rPr lang="ru-RU" sz="800" baseline="0" dirty="0" smtClean="0"/>
                      <a:t>9354,3</a:t>
                    </a:r>
                    <a:endParaRPr lang="en-US" sz="800" baseline="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ru-RU" sz="800" baseline="0" dirty="0" smtClean="0"/>
                      <a:t>240,4</a:t>
                    </a:r>
                    <a:endParaRPr lang="en-US" sz="800" baseline="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sz="800" b="1" baseline="0"/>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9354.2999999999975</c:v>
                </c:pt>
                <c:pt idx="1">
                  <c:v>240.4</c:v>
                </c:pt>
                <c:pt idx="2">
                  <c:v>1013.3</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2021</c:v>
                </c:pt>
              </c:strCache>
            </c:strRef>
          </c:tx>
          <c:explosion val="27"/>
          <c:dLbls>
            <c:dLbl>
              <c:idx val="0"/>
              <c:layout>
                <c:manualLayout>
                  <c:x val="-6.6755551789610415E-2"/>
                  <c:y val="-0.23977571793841038"/>
                </c:manualLayout>
              </c:layout>
              <c:tx>
                <c:rich>
                  <a:bodyPr/>
                  <a:lstStyle/>
                  <a:p>
                    <a:r>
                      <a:rPr lang="ru-RU" dirty="0" smtClean="0">
                        <a:latin typeface="Times New Roman" pitchFamily="18" charset="0"/>
                        <a:cs typeface="Times New Roman" pitchFamily="18" charset="0"/>
                      </a:rPr>
                      <a:t>40,6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ru-RU" dirty="0" smtClean="0">
                        <a:latin typeface="Times New Roman" pitchFamily="18" charset="0"/>
                        <a:cs typeface="Times New Roman" pitchFamily="18" charset="0"/>
                      </a:rPr>
                      <a:t>1,9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dLbl>
            <c:dLbl>
              <c:idx val="2"/>
              <c:layout/>
              <c:tx>
                <c:rich>
                  <a:bodyPr/>
                  <a:lstStyle/>
                  <a:p>
                    <a:r>
                      <a:rPr lang="ru-RU" dirty="0" smtClean="0"/>
                      <a:t>0,02</a:t>
                    </a:r>
                    <a:r>
                      <a:rPr lang="en-US" dirty="0" smtClean="0"/>
                      <a:t>%</a:t>
                    </a:r>
                    <a:endParaRPr lang="en-US" dirty="0"/>
                  </a:p>
                </c:rich>
              </c:tx>
              <c:showPercent val="1"/>
            </c:dLbl>
            <c:dLbl>
              <c:idx val="3"/>
              <c:layout/>
              <c:tx>
                <c:rich>
                  <a:bodyPr/>
                  <a:lstStyle/>
                  <a:p>
                    <a:r>
                      <a:rPr lang="ru-RU" dirty="0" smtClean="0"/>
                      <a:t>7,9</a:t>
                    </a:r>
                    <a:r>
                      <a:rPr lang="en-US" dirty="0" smtClean="0"/>
                      <a:t>%</a:t>
                    </a:r>
                    <a:endParaRPr lang="en-US" dirty="0"/>
                  </a:p>
                </c:rich>
              </c:tx>
              <c:showPercent val="1"/>
            </c:dLbl>
            <c:dLbl>
              <c:idx val="4"/>
              <c:layout>
                <c:manualLayout>
                  <c:x val="-2.6761406355237227E-2"/>
                  <c:y val="-8.4336905251615208E-3"/>
                </c:manualLayout>
              </c:layout>
              <c:tx>
                <c:rich>
                  <a:bodyPr/>
                  <a:lstStyle/>
                  <a:p>
                    <a:r>
                      <a:rPr lang="ru-RU" dirty="0" smtClean="0">
                        <a:latin typeface="Times New Roman" pitchFamily="18" charset="0"/>
                        <a:cs typeface="Times New Roman" pitchFamily="18" charset="0"/>
                      </a:rPr>
                      <a:t>3,9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9618091350169E-3"/>
                  <c:y val="-0.1110023392134523"/>
                </c:manualLayout>
              </c:layout>
              <c:tx>
                <c:rich>
                  <a:bodyPr/>
                  <a:lstStyle/>
                  <a:p>
                    <a:r>
                      <a:rPr lang="ru-RU" dirty="0" smtClean="0">
                        <a:latin typeface="Times New Roman" pitchFamily="18" charset="0"/>
                        <a:cs typeface="Times New Roman" pitchFamily="18" charset="0"/>
                      </a:rPr>
                      <a:t>45,5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delete val="1"/>
            </c:dLbl>
            <c:dLbl>
              <c:idx val="8"/>
              <c:layout>
                <c:manualLayout>
                  <c:x val="-0.10941343498654629"/>
                  <c:y val="0.82802655854753049"/>
                </c:manualLayout>
              </c:layout>
              <c:tx>
                <c:rich>
                  <a:bodyPr/>
                  <a:lstStyle/>
                  <a:p>
                    <a:r>
                      <a:rPr lang="ru-RU" dirty="0" smtClean="0"/>
                      <a:t>0,1%</a:t>
                    </a:r>
                    <a:endParaRPr lang="en-US" dirty="0"/>
                  </a:p>
                </c:rich>
              </c:tx>
              <c:showPercent val="1"/>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5095.3</c:v>
                </c:pt>
                <c:pt idx="1">
                  <c:v>240.2</c:v>
                </c:pt>
                <c:pt idx="2">
                  <c:v>3</c:v>
                </c:pt>
                <c:pt idx="3">
                  <c:v>996.7</c:v>
                </c:pt>
                <c:pt idx="4">
                  <c:v>491.6</c:v>
                </c:pt>
                <c:pt idx="5">
                  <c:v>15</c:v>
                </c:pt>
                <c:pt idx="6">
                  <c:v>5709.3</c:v>
                </c:pt>
                <c:pt idx="7" formatCode="General">
                  <c:v>0</c:v>
                </c:pt>
                <c:pt idx="8">
                  <c:v>0</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egendEntry>
        <c:idx val="7"/>
        <c:delete val="1"/>
      </c:legendEntry>
      <c:legendEntry>
        <c:idx val="8"/>
        <c:delete val="1"/>
      </c:legendEntry>
      <c:layout>
        <c:manualLayout>
          <c:xMode val="edge"/>
          <c:yMode val="edge"/>
          <c:x val="0.62610713880696367"/>
          <c:y val="1.6516879376516629E-2"/>
          <c:w val="0.35438617554532337"/>
          <c:h val="0.97687449640984514"/>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21.01.2021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21.01.2021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21.01.2021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21.01.2021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21.01.2021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643050"/>
            <a:ext cx="7643866" cy="1785950"/>
          </a:xfrm>
        </p:spPr>
        <p:txBody>
          <a:bodyPr>
            <a:normAutofit fontScale="90000"/>
          </a:bodyPr>
          <a:lstStyle/>
          <a:p>
            <a:pPr algn="ctr" fontAlgn="auto">
              <a:spcAft>
                <a:spcPts val="0"/>
              </a:spcAft>
              <a:defRPr/>
            </a:pPr>
            <a:r>
              <a:rPr lang="ru-RU" sz="2800" dirty="0" smtClean="0">
                <a:solidFill>
                  <a:schemeClr val="accent1">
                    <a:lumMod val="50000"/>
                  </a:schemeClr>
                </a:solidFill>
                <a:effectLst/>
                <a:latin typeface="Times New Roman" pitchFamily="18" charset="0"/>
                <a:cs typeface="Times New Roman" pitchFamily="18" charset="0"/>
              </a:rPr>
              <a:t>О БЮДЖЕТЕ КРАСНОСАДОВСКОГО СЕЛЬСКОГО ПОСЕЛЕНИЯ АЗОВСКОГО РАЙОНА </a:t>
            </a:r>
            <a:br>
              <a:rPr lang="ru-RU" sz="2800" dirty="0" smtClean="0">
                <a:solidFill>
                  <a:schemeClr val="accent1">
                    <a:lumMod val="50000"/>
                  </a:schemeClr>
                </a:solidFill>
                <a:effectLst/>
                <a:latin typeface="Times New Roman" pitchFamily="18" charset="0"/>
                <a:cs typeface="Times New Roman" pitchFamily="18" charset="0"/>
              </a:rPr>
            </a:br>
            <a:r>
              <a:rPr lang="ru-RU" sz="2800" dirty="0" smtClean="0">
                <a:solidFill>
                  <a:schemeClr val="accent1">
                    <a:lumMod val="50000"/>
                  </a:schemeClr>
                </a:solidFill>
                <a:effectLst/>
                <a:latin typeface="Times New Roman" pitchFamily="18" charset="0"/>
                <a:cs typeface="Times New Roman" pitchFamily="18" charset="0"/>
              </a:rPr>
              <a:t>НА </a:t>
            </a:r>
            <a:r>
              <a:rPr lang="ru-RU" sz="3200" dirty="0" smtClean="0">
                <a:solidFill>
                  <a:schemeClr val="accent1">
                    <a:lumMod val="50000"/>
                  </a:schemeClr>
                </a:solidFill>
                <a:effectLst/>
                <a:latin typeface="Times New Roman" pitchFamily="18" charset="0"/>
                <a:cs typeface="Times New Roman" pitchFamily="18" charset="0"/>
              </a:rPr>
              <a:t>2021</a:t>
            </a:r>
            <a:r>
              <a:rPr lang="ru-RU" sz="2800" dirty="0" smtClean="0">
                <a:solidFill>
                  <a:schemeClr val="accent1">
                    <a:lumMod val="50000"/>
                  </a:schemeClr>
                </a:solidFill>
                <a:effectLst/>
                <a:latin typeface="Times New Roman" pitchFamily="18" charset="0"/>
                <a:cs typeface="Times New Roman" pitchFamily="18" charset="0"/>
              </a:rPr>
              <a:t> ГОД И НА ПЛАНОВЫЙ ПЕРИОД </a:t>
            </a:r>
            <a:br>
              <a:rPr lang="ru-RU" sz="2800" dirty="0" smtClean="0">
                <a:solidFill>
                  <a:schemeClr val="accent1">
                    <a:lumMod val="50000"/>
                  </a:schemeClr>
                </a:solidFill>
                <a:effectLst/>
                <a:latin typeface="Times New Roman" pitchFamily="18" charset="0"/>
                <a:cs typeface="Times New Roman" pitchFamily="18" charset="0"/>
              </a:rPr>
            </a:br>
            <a:r>
              <a:rPr lang="ru-RU" sz="3100" dirty="0" smtClean="0">
                <a:solidFill>
                  <a:schemeClr val="accent1">
                    <a:lumMod val="50000"/>
                  </a:schemeClr>
                </a:solidFill>
                <a:effectLst/>
                <a:latin typeface="Times New Roman" pitchFamily="18" charset="0"/>
                <a:cs typeface="Times New Roman" pitchFamily="18" charset="0"/>
              </a:rPr>
              <a:t>2022</a:t>
            </a:r>
            <a:r>
              <a:rPr lang="ru-RU" sz="2800" dirty="0" smtClean="0">
                <a:solidFill>
                  <a:schemeClr val="accent1">
                    <a:lumMod val="50000"/>
                  </a:schemeClr>
                </a:solidFill>
                <a:effectLst/>
                <a:latin typeface="Times New Roman" pitchFamily="18" charset="0"/>
                <a:cs typeface="Times New Roman" pitchFamily="18" charset="0"/>
              </a:rPr>
              <a:t> И </a:t>
            </a:r>
            <a:r>
              <a:rPr lang="ru-RU" sz="3100" dirty="0" smtClean="0">
                <a:solidFill>
                  <a:schemeClr val="accent1">
                    <a:lumMod val="50000"/>
                  </a:schemeClr>
                </a:solidFill>
                <a:effectLst/>
                <a:latin typeface="Times New Roman" pitchFamily="18" charset="0"/>
                <a:cs typeface="Times New Roman" pitchFamily="18" charset="0"/>
              </a:rPr>
              <a:t>2023</a:t>
            </a:r>
            <a:r>
              <a:rPr lang="ru-RU" sz="2800" dirty="0" smtClean="0">
                <a:solidFill>
                  <a:schemeClr val="accent1">
                    <a:lumMod val="50000"/>
                  </a:schemeClr>
                </a:solidFill>
                <a:effectLst/>
                <a:latin typeface="Times New Roman" pitchFamily="18" charset="0"/>
                <a:cs typeface="Times New Roman" pitchFamily="18" charset="0"/>
              </a:rPr>
              <a:t> ГОДОВ</a:t>
            </a:r>
            <a:endParaRPr lang="ru-RU" sz="2800" dirty="0">
              <a:solidFill>
                <a:schemeClr val="accent1">
                  <a:lumMod val="50000"/>
                </a:schemeClr>
              </a:solidFill>
              <a:effectLst/>
              <a:latin typeface="Times New Roman" pitchFamily="18" charset="0"/>
              <a:cs typeface="Times New Roman" pitchFamily="18" charset="0"/>
            </a:endParaRPr>
          </a:p>
        </p:txBody>
      </p:sp>
      <p:sp>
        <p:nvSpPr>
          <p:cNvPr id="1028" name="Подзаголовок 2"/>
          <p:cNvSpPr>
            <a:spLocks noGrp="1"/>
          </p:cNvSpPr>
          <p:nvPr>
            <p:ph type="subTitle" idx="1"/>
          </p:nvPr>
        </p:nvSpPr>
        <p:spPr>
          <a:xfrm>
            <a:off x="1214414" y="142852"/>
            <a:ext cx="7643866" cy="1500198"/>
          </a:xfrm>
        </p:spPr>
        <p:txBody>
          <a:bodyPr/>
          <a:lstStyle/>
          <a:p>
            <a:pPr marL="136525" algn="ctr">
              <a:lnSpc>
                <a:spcPct val="80000"/>
              </a:lnSpc>
            </a:pPr>
            <a:endParaRPr lang="ru-RU" sz="1400" dirty="0" smtClean="0">
              <a:latin typeface="Times New Roman" pitchFamily="18" charset="0"/>
              <a:cs typeface="Times New Roman" pitchFamily="18" charset="0"/>
            </a:endParaRPr>
          </a:p>
          <a:p>
            <a:pPr marL="136525" algn="ctr">
              <a:lnSpc>
                <a:spcPct val="80000"/>
              </a:lnSpc>
            </a:pPr>
            <a:r>
              <a:rPr lang="ru-RU" sz="1400" dirty="0" smtClean="0">
                <a:latin typeface="Times New Roman" pitchFamily="18" charset="0"/>
                <a:cs typeface="Times New Roman" pitchFamily="18" charset="0"/>
              </a:rPr>
              <a:t>РОССИЙСКАЯ ФЕДЕРАЦИЯ</a:t>
            </a:r>
          </a:p>
          <a:p>
            <a:pPr marL="136525" algn="ctr">
              <a:lnSpc>
                <a:spcPct val="80000"/>
              </a:lnSpc>
            </a:pPr>
            <a:r>
              <a:rPr lang="ru-RU" sz="1400" dirty="0" smtClean="0">
                <a:latin typeface="Times New Roman" pitchFamily="18" charset="0"/>
                <a:cs typeface="Times New Roman" pitchFamily="18" charset="0"/>
              </a:rPr>
              <a:t>РОСТОВСКАЯ ОБЛАСТЬ</a:t>
            </a:r>
          </a:p>
          <a:p>
            <a:pPr marL="136525" algn="ctr">
              <a:lnSpc>
                <a:spcPct val="80000"/>
              </a:lnSpc>
            </a:pPr>
            <a:r>
              <a:rPr lang="ru-RU" sz="1400" dirty="0" smtClean="0">
                <a:latin typeface="Times New Roman" pitchFamily="18" charset="0"/>
                <a:cs typeface="Times New Roman" pitchFamily="18" charset="0"/>
              </a:rPr>
              <a:t>АЗОВСКИЙ РАЙОН</a:t>
            </a:r>
          </a:p>
          <a:p>
            <a:pPr marL="136525" algn="ctr">
              <a:lnSpc>
                <a:spcPct val="80000"/>
              </a:lnSpc>
            </a:pPr>
            <a:r>
              <a:rPr lang="ru-RU" sz="1400" dirty="0" smtClean="0">
                <a:latin typeface="Times New Roman" pitchFamily="18" charset="0"/>
                <a:cs typeface="Times New Roman" pitchFamily="18" charset="0"/>
              </a:rPr>
              <a:t>СОБРАНИЕ ДЕПУТАТОВ КРАСНОСАДОВСКОГО</a:t>
            </a:r>
          </a:p>
          <a:p>
            <a:pPr marL="136525" algn="ctr">
              <a:lnSpc>
                <a:spcPct val="80000"/>
              </a:lnSpc>
            </a:pPr>
            <a:r>
              <a:rPr lang="ru-RU" sz="1400" dirty="0" smtClean="0">
                <a:latin typeface="Times New Roman" pitchFamily="18" charset="0"/>
                <a:cs typeface="Times New Roman"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cstate="print"/>
          <a:srcRect/>
          <a:stretch>
            <a:fillRect/>
          </a:stretch>
        </p:blipFill>
        <p:spPr bwMode="auto">
          <a:xfrm>
            <a:off x="1214414" y="214291"/>
            <a:ext cx="2928958" cy="1500198"/>
          </a:xfrm>
          <a:prstGeom prst="rect">
            <a:avLst/>
          </a:prstGeom>
          <a:noFill/>
          <a:ln w="9525">
            <a:noFill/>
            <a:miter lim="800000"/>
            <a:headEnd/>
            <a:tailEnd/>
          </a:ln>
        </p:spPr>
      </p:pic>
      <p:sp>
        <p:nvSpPr>
          <p:cNvPr id="3" name="Прямоугольник 2"/>
          <p:cNvSpPr/>
          <p:nvPr/>
        </p:nvSpPr>
        <p:spPr>
          <a:xfrm>
            <a:off x="4572000" y="214290"/>
            <a:ext cx="4429156" cy="1569660"/>
          </a:xfrm>
          <a:prstGeom prst="rect">
            <a:avLst/>
          </a:prstGeom>
        </p:spPr>
        <p:txBody>
          <a:bodyPr wrap="square">
            <a:spAutoFit/>
          </a:bodyPr>
          <a:lstStyle/>
          <a:p>
            <a:pPr algn="ctr">
              <a:defRPr/>
            </a:pPr>
            <a:r>
              <a:rPr lang="ru-RU" sz="1600" dirty="0">
                <a:solidFill>
                  <a:srgbClr val="0070C0"/>
                </a:solidFill>
                <a:effectLst>
                  <a:outerShdw blurRad="38100" dist="38100" dir="2700000" algn="tl">
                    <a:srgbClr val="000000"/>
                  </a:outerShdw>
                </a:effectLst>
                <a:cs typeface="Arial" charset="0"/>
              </a:rPr>
              <a:t>Основные параметры  решения Собрания депутатов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от </a:t>
            </a:r>
            <a:r>
              <a:rPr lang="ru-RU" sz="1600" dirty="0" smtClean="0">
                <a:solidFill>
                  <a:srgbClr val="0070C0"/>
                </a:solidFill>
                <a:effectLst>
                  <a:outerShdw blurRad="38100" dist="38100" dir="2700000" algn="tl">
                    <a:srgbClr val="000000"/>
                  </a:outerShdw>
                </a:effectLst>
                <a:cs typeface="Arial" charset="0"/>
              </a:rPr>
              <a:t>29.12.2020  №150 </a:t>
            </a:r>
            <a:r>
              <a:rPr lang="ru-RU" sz="1600" dirty="0">
                <a:solidFill>
                  <a:srgbClr val="0070C0"/>
                </a:solidFill>
                <a:effectLst>
                  <a:outerShdw blurRad="38100" dist="38100" dir="2700000" algn="tl">
                    <a:srgbClr val="000000"/>
                  </a:outerShdw>
                </a:effectLst>
                <a:cs typeface="Arial" charset="0"/>
              </a:rPr>
              <a:t>«О  бюджете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a:t>
            </a:r>
            <a:r>
              <a:rPr lang="ru-RU" sz="1600" dirty="0" smtClean="0">
                <a:solidFill>
                  <a:srgbClr val="0070C0"/>
                </a:solidFill>
                <a:effectLst>
                  <a:outerShdw blurRad="38100" dist="38100" dir="2700000" algn="tl">
                    <a:srgbClr val="000000"/>
                  </a:outerShdw>
                </a:effectLst>
                <a:cs typeface="Arial" charset="0"/>
              </a:rPr>
              <a:t>Азовского </a:t>
            </a:r>
            <a:r>
              <a:rPr lang="ru-RU" sz="1600" dirty="0">
                <a:solidFill>
                  <a:srgbClr val="0070C0"/>
                </a:solidFill>
                <a:effectLst>
                  <a:outerShdw blurRad="38100" dist="38100" dir="2700000" algn="tl">
                    <a:srgbClr val="000000"/>
                  </a:outerShdw>
                </a:effectLst>
                <a:cs typeface="Arial" charset="0"/>
              </a:rPr>
              <a:t>района </a:t>
            </a:r>
            <a:r>
              <a:rPr lang="ru-RU" sz="1600">
                <a:solidFill>
                  <a:srgbClr val="0070C0"/>
                </a:solidFill>
                <a:effectLst>
                  <a:outerShdw blurRad="38100" dist="38100" dir="2700000" algn="tl">
                    <a:srgbClr val="000000"/>
                  </a:outerShdw>
                </a:effectLst>
                <a:cs typeface="Arial" charset="0"/>
              </a:rPr>
              <a:t>на </a:t>
            </a:r>
            <a:r>
              <a:rPr lang="ru-RU" sz="1600" smtClean="0">
                <a:solidFill>
                  <a:srgbClr val="0070C0"/>
                </a:solidFill>
                <a:effectLst>
                  <a:outerShdw blurRad="38100" dist="38100" dir="2700000" algn="tl">
                    <a:srgbClr val="000000"/>
                  </a:outerShdw>
                </a:effectLst>
                <a:cs typeface="Arial" charset="0"/>
              </a:rPr>
              <a:t>2021 </a:t>
            </a:r>
            <a:r>
              <a:rPr lang="ru-RU" sz="1600" dirty="0">
                <a:solidFill>
                  <a:srgbClr val="0070C0"/>
                </a:solidFill>
                <a:effectLst>
                  <a:outerShdw blurRad="38100" dist="38100" dir="2700000" algn="tl">
                    <a:srgbClr val="000000"/>
                  </a:outerShdw>
                </a:effectLst>
                <a:cs typeface="Arial" charset="0"/>
              </a:rPr>
              <a:t>год и плановый </a:t>
            </a:r>
            <a:r>
              <a:rPr lang="ru-RU" sz="1600">
                <a:solidFill>
                  <a:srgbClr val="0070C0"/>
                </a:solidFill>
                <a:effectLst>
                  <a:outerShdw blurRad="38100" dist="38100" dir="2700000" algn="tl">
                    <a:srgbClr val="000000"/>
                  </a:outerShdw>
                </a:effectLst>
                <a:cs typeface="Arial" charset="0"/>
              </a:rPr>
              <a:t>период </a:t>
            </a:r>
            <a:r>
              <a:rPr lang="ru-RU" sz="1600" smtClean="0">
                <a:solidFill>
                  <a:srgbClr val="0070C0"/>
                </a:solidFill>
                <a:effectLst>
                  <a:outerShdw blurRad="38100" dist="38100" dir="2700000" algn="tl">
                    <a:srgbClr val="000000"/>
                  </a:outerShdw>
                </a:effectLst>
                <a:cs typeface="Arial" charset="0"/>
              </a:rPr>
              <a:t>2022 </a:t>
            </a:r>
            <a:r>
              <a:rPr lang="ru-RU" sz="1600">
                <a:solidFill>
                  <a:srgbClr val="0070C0"/>
                </a:solidFill>
                <a:effectLst>
                  <a:outerShdw blurRad="38100" dist="38100" dir="2700000" algn="tl">
                    <a:srgbClr val="000000"/>
                  </a:outerShdw>
                </a:effectLst>
                <a:cs typeface="Arial" charset="0"/>
              </a:rPr>
              <a:t>и </a:t>
            </a:r>
            <a:r>
              <a:rPr lang="ru-RU" sz="1600" smtClean="0">
                <a:solidFill>
                  <a:srgbClr val="0070C0"/>
                </a:solidFill>
                <a:effectLst>
                  <a:outerShdw blurRad="38100" dist="38100" dir="2700000" algn="tl">
                    <a:srgbClr val="000000"/>
                  </a:outerShdw>
                </a:effectLst>
                <a:cs typeface="Arial" charset="0"/>
              </a:rPr>
              <a:t>2023 </a:t>
            </a:r>
            <a:r>
              <a:rPr lang="ru-RU" sz="1600" dirty="0">
                <a:solidFill>
                  <a:srgbClr val="0070C0"/>
                </a:solidFill>
                <a:effectLst>
                  <a:outerShdw blurRad="38100" dist="38100" dir="2700000" algn="tl">
                    <a:srgbClr val="000000"/>
                  </a:outerShdw>
                </a:effectLst>
                <a:cs typeface="Arial" charset="0"/>
              </a:rPr>
              <a:t>годов»</a:t>
            </a:r>
            <a:endParaRPr lang="ru-RU" sz="1600" dirty="0">
              <a:cs typeface="Arial" charset="0"/>
            </a:endParaRPr>
          </a:p>
        </p:txBody>
      </p:sp>
      <p:graphicFrame>
        <p:nvGraphicFramePr>
          <p:cNvPr id="4" name="Таблица 3"/>
          <p:cNvGraphicFramePr>
            <a:graphicFrameLocks noGrp="1"/>
          </p:cNvGraphicFramePr>
          <p:nvPr/>
        </p:nvGraphicFramePr>
        <p:xfrm>
          <a:off x="1500166" y="2115512"/>
          <a:ext cx="7072334" cy="4515878"/>
        </p:xfrm>
        <a:graphic>
          <a:graphicData uri="http://schemas.openxmlformats.org/drawingml/2006/table">
            <a:tbl>
              <a:tblPr/>
              <a:tblGrid>
                <a:gridCol w="3628657"/>
                <a:gridCol w="1168291"/>
                <a:gridCol w="1168291"/>
                <a:gridCol w="1107095"/>
              </a:tblGrid>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a:t>
                      </a:r>
                      <a:r>
                        <a:rPr kumimoji="0" lang="ru-RU" sz="1800" b="1" i="0" u="none" strike="noStrike" cap="none" normalizeH="0" baseline="0" dirty="0" smtClean="0">
                          <a:ln>
                            <a:noFill/>
                          </a:ln>
                          <a:solidFill>
                            <a:srgbClr val="00B050"/>
                          </a:solidFill>
                          <a:effectLst/>
                          <a:latin typeface="Arial Cyr"/>
                          <a:ea typeface="Arial Cyr"/>
                          <a:cs typeface="Arial Cyr"/>
                        </a:rPr>
                        <a:t>. Доходы,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12551,1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10805,9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10814,9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chemeClr val="tx1"/>
                          </a:solidFill>
                          <a:effectLst/>
                          <a:latin typeface="Arial Cyr"/>
                          <a:ea typeface="Arial Cyr"/>
                          <a:cs typeface="Arial Cyr"/>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1943,1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2173,7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2201,7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a:ea typeface="Arial Cyr"/>
                          <a:cs typeface="Arial Cyr"/>
                        </a:rPr>
                        <a:t>Безвозмездные поступления 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10608,0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8632,2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8613,2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Дотации на выравнивание бюджетной обеспеченности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9354,3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7402,7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7374,7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II</a:t>
                      </a:r>
                      <a:r>
                        <a:rPr kumimoji="0" lang="ru-RU" sz="1800" b="1" i="0" u="none" strike="noStrike" cap="none" normalizeH="0" baseline="0" dirty="0" smtClean="0">
                          <a:ln>
                            <a:noFill/>
                          </a:ln>
                          <a:solidFill>
                            <a:srgbClr val="00B050"/>
                          </a:solidFill>
                          <a:effectLst/>
                          <a:latin typeface="Arial Cyr"/>
                          <a:ea typeface="Arial Cyr"/>
                          <a:cs typeface="Arial Cyr"/>
                        </a:rPr>
                        <a:t>. Расходы,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12551,1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10805,9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10814,9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smtClean="0">
                          <a:ln>
                            <a:noFill/>
                          </a:ln>
                          <a:solidFill>
                            <a:srgbClr val="0070C0"/>
                          </a:solidFill>
                          <a:effectLst/>
                          <a:latin typeface="Arial Cyr"/>
                          <a:ea typeface="Arial Cyr"/>
                          <a:cs typeface="Arial Cyr"/>
                        </a:rPr>
                        <a:t>III</a:t>
                      </a:r>
                      <a:r>
                        <a:rPr kumimoji="0" lang="ru-RU" sz="1800" b="1" i="0" u="none" strike="noStrike" cap="none" normalizeH="0" baseline="0" smtClean="0">
                          <a:ln>
                            <a:noFill/>
                          </a:ln>
                          <a:solidFill>
                            <a:srgbClr val="0070C0"/>
                          </a:solidFill>
                          <a:effectLst/>
                          <a:latin typeface="Arial Cyr"/>
                          <a:ea typeface="Arial Cyr"/>
                          <a:cs typeface="Arial Cyr"/>
                        </a:rPr>
                        <a:t>. Дефицит (-), профицит (+)</a:t>
                      </a:r>
                      <a:endParaRPr kumimoji="0" lang="ru-RU" sz="1800" b="0" i="0" u="none" strike="noStrike" cap="none" normalizeH="0" baseline="0" smtClean="0">
                        <a:ln>
                          <a:noFill/>
                        </a:ln>
                        <a:solidFill>
                          <a:srgbClr val="0070C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142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VI</a:t>
                      </a:r>
                      <a:r>
                        <a:rPr kumimoji="0" lang="ru-RU" sz="1800" b="1" i="0" u="none" strike="noStrike" cap="none" normalizeH="0" baseline="0" dirty="0" smtClean="0">
                          <a:ln>
                            <a:noFill/>
                          </a:ln>
                          <a:solidFill>
                            <a:srgbClr val="00B050"/>
                          </a:solidFill>
                          <a:effectLst/>
                          <a:latin typeface="Arial Cyr"/>
                          <a:ea typeface="Arial Cyr"/>
                          <a:cs typeface="Arial Cyr"/>
                        </a:rPr>
                        <a:t>. Источники финансирования дефицита</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963539636"/>
              </p:ext>
            </p:extLst>
          </p:nvPr>
        </p:nvGraphicFramePr>
        <p:xfrm>
          <a:off x="1071538" y="1000108"/>
          <a:ext cx="7964638" cy="5582870"/>
        </p:xfrm>
        <a:graphic>
          <a:graphicData uri="http://schemas.openxmlformats.org/drawingml/2006/table">
            <a:tbl>
              <a:tblPr/>
              <a:tblGrid>
                <a:gridCol w="1857389">
                  <a:extLst>
                    <a:ext uri="{9D8B030D-6E8A-4147-A177-3AD203B41FA5}">
                      <a16:colId xmlns:a16="http://schemas.microsoft.com/office/drawing/2014/main" xmlns="" val="20000"/>
                    </a:ext>
                  </a:extLst>
                </a:gridCol>
                <a:gridCol w="785818">
                  <a:extLst>
                    <a:ext uri="{9D8B030D-6E8A-4147-A177-3AD203B41FA5}">
                      <a16:colId xmlns:a16="http://schemas.microsoft.com/office/drawing/2014/main" xmlns="" val="20001"/>
                    </a:ext>
                  </a:extLst>
                </a:gridCol>
                <a:gridCol w="717918">
                  <a:extLst>
                    <a:ext uri="{9D8B030D-6E8A-4147-A177-3AD203B41FA5}">
                      <a16:colId xmlns:a16="http://schemas.microsoft.com/office/drawing/2014/main" xmlns="" val="20002"/>
                    </a:ext>
                  </a:extLst>
                </a:gridCol>
                <a:gridCol w="803762">
                  <a:extLst>
                    <a:ext uri="{9D8B030D-6E8A-4147-A177-3AD203B41FA5}">
                      <a16:colId xmlns:a16="http://schemas.microsoft.com/office/drawing/2014/main" xmlns="" val="20003"/>
                    </a:ext>
                  </a:extLst>
                </a:gridCol>
                <a:gridCol w="877857">
                  <a:extLst>
                    <a:ext uri="{9D8B030D-6E8A-4147-A177-3AD203B41FA5}">
                      <a16:colId xmlns:a16="http://schemas.microsoft.com/office/drawing/2014/main" xmlns="" val="20004"/>
                    </a:ext>
                  </a:extLst>
                </a:gridCol>
                <a:gridCol w="2921894">
                  <a:extLst>
                    <a:ext uri="{9D8B030D-6E8A-4147-A177-3AD203B41FA5}">
                      <a16:colId xmlns:a16="http://schemas.microsoft.com/office/drawing/2014/main" xmlns="" val="20005"/>
                    </a:ext>
                  </a:extLst>
                </a:gridCol>
              </a:tblGrid>
              <a:tr h="1451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0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2173,7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480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10608,0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84,52%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8632,2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8613,2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1175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12551,13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10814,9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288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1943,1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2173,7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2201,7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99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471,3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5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5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56,79%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653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3363335150"/>
              </p:ext>
            </p:extLst>
          </p:nvPr>
        </p:nvGraphicFramePr>
        <p:xfrm>
          <a:off x="6156176" y="1285860"/>
          <a:ext cx="2736304" cy="214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1056173216"/>
              </p:ext>
            </p:extLst>
          </p:nvPr>
        </p:nvGraphicFramePr>
        <p:xfrm>
          <a:off x="6286512" y="3357562"/>
          <a:ext cx="2603206"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2560644915"/>
              </p:ext>
            </p:extLst>
          </p:nvPr>
        </p:nvGraphicFramePr>
        <p:xfrm>
          <a:off x="1043608" y="1034573"/>
          <a:ext cx="7992888" cy="2046606"/>
        </p:xfrm>
        <a:graphic>
          <a:graphicData uri="http://schemas.openxmlformats.org/drawingml/2006/table">
            <a:tbl>
              <a:tblPr/>
              <a:tblGrid>
                <a:gridCol w="2433637">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782638">
                  <a:extLst>
                    <a:ext uri="{9D8B030D-6E8A-4147-A177-3AD203B41FA5}">
                      <a16:colId xmlns:a16="http://schemas.microsoft.com/office/drawing/2014/main" xmlns="" val="20002"/>
                    </a:ext>
                  </a:extLst>
                </a:gridCol>
                <a:gridCol w="888390">
                  <a:extLst>
                    <a:ext uri="{9D8B030D-6E8A-4147-A177-3AD203B41FA5}">
                      <a16:colId xmlns:a16="http://schemas.microsoft.com/office/drawing/2014/main" xmlns="" val="20003"/>
                    </a:ext>
                  </a:extLst>
                </a:gridCol>
                <a:gridCol w="889610">
                  <a:extLst>
                    <a:ext uri="{9D8B030D-6E8A-4147-A177-3AD203B41FA5}">
                      <a16:colId xmlns:a16="http://schemas.microsoft.com/office/drawing/2014/main" xmlns="" val="20004"/>
                    </a:ext>
                  </a:extLst>
                </a:gridCol>
                <a:gridCol w="2074688">
                  <a:extLst>
                    <a:ext uri="{9D8B030D-6E8A-4147-A177-3AD203B41FA5}">
                      <a16:colId xmlns:a16="http://schemas.microsoft.com/office/drawing/2014/main" xmlns=""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10608,0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8632,2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8613,2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7402,7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7374,7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3" name="Диаграмма 12"/>
          <p:cNvGraphicFramePr/>
          <p:nvPr>
            <p:extLst>
              <p:ext uri="{D42A27DB-BD31-4B8C-83A1-F6EECF244321}">
                <p14:modId xmlns:p14="http://schemas.microsoft.com/office/powerpoint/2010/main" xmlns="" val="567677979"/>
              </p:ext>
            </p:extLst>
          </p:nvPr>
        </p:nvGraphicFramePr>
        <p:xfrm>
          <a:off x="7000892" y="1357298"/>
          <a:ext cx="1928826" cy="1643074"/>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6"/>
          <p:cNvPicPr>
            <a:picLocks noChangeAspect="1" noChangeArrowheads="1"/>
          </p:cNvPicPr>
          <p:nvPr/>
        </p:nvPicPr>
        <p:blipFill>
          <a:blip r:embed="rId5" cstate="print"/>
          <a:srcRect/>
          <a:stretch>
            <a:fillRect/>
          </a:stretch>
        </p:blipFill>
        <p:spPr bwMode="auto">
          <a:xfrm>
            <a:off x="3071802" y="3714752"/>
            <a:ext cx="3643338" cy="2221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graphicFrame>
        <p:nvGraphicFramePr>
          <p:cNvPr id="29698" name="Содержимое 8"/>
          <p:cNvGraphicFramePr>
            <a:graphicFrameLocks noGrp="1"/>
          </p:cNvGraphicFramePr>
          <p:nvPr/>
        </p:nvGraphicFramePr>
        <p:xfrm>
          <a:off x="1504950" y="1790700"/>
          <a:ext cx="7153275" cy="4286250"/>
        </p:xfrm>
        <a:graphic>
          <a:graphicData uri="http://schemas.openxmlformats.org/presentationml/2006/ole">
            <p:oleObj spid="_x0000_s29698" name="Worksheet" r:id="rId5" imgW="8220202" imgH="4924397" progId="Excel.Sheet.8">
              <p:embed/>
            </p:oleObj>
          </a:graphicData>
        </a:graphic>
      </p:graphicFrame>
      <p:sp>
        <p:nvSpPr>
          <p:cNvPr id="21" name="TextBox 20"/>
          <p:cNvSpPr txBox="1"/>
          <p:nvPr/>
        </p:nvSpPr>
        <p:spPr>
          <a:xfrm>
            <a:off x="1000100" y="1142984"/>
            <a:ext cx="1000132"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400" b="1" i="1" dirty="0" err="1"/>
              <a:t>тыс.руб</a:t>
            </a:r>
            <a:r>
              <a:rPr lang="ru-RU" sz="1400" b="1" i="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2021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704832664"/>
              </p:ext>
            </p:extLst>
          </p:nvPr>
        </p:nvGraphicFramePr>
        <p:xfrm>
          <a:off x="1000100" y="121442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354450" y="285728"/>
            <a:ext cx="7608428" cy="6000792"/>
          </a:xfrm>
          <a:prstGeom prst="rect">
            <a:avLst/>
          </a:prstGeom>
          <a:noFill/>
          <a:ln w="9525">
            <a:noFill/>
            <a:miter lim="800000"/>
            <a:headEnd/>
            <a:tailEnd/>
          </a:ln>
        </p:spPr>
      </p:pic>
      <p:sp>
        <p:nvSpPr>
          <p:cNvPr id="3" name="Прямоугольник 2"/>
          <p:cNvSpPr/>
          <p:nvPr/>
        </p:nvSpPr>
        <p:spPr>
          <a:xfrm>
            <a:off x="3857620" y="1214422"/>
            <a:ext cx="2214578" cy="830997"/>
          </a:xfrm>
          <a:prstGeom prst="rect">
            <a:avLst/>
          </a:prstGeom>
        </p:spPr>
        <p:txBody>
          <a:bodyPr wrap="square">
            <a:spAutoFit/>
          </a:bodyPr>
          <a:lstStyle/>
          <a:p>
            <a:pPr algn="ctr">
              <a:defRPr/>
            </a:pPr>
            <a:r>
              <a:rPr lang="ru-RU" sz="1600" dirty="0" smtClean="0"/>
              <a:t>СПАСИБО ЗА ВНИМАНИЕ И НЕРАВНОДУШИЕ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383194" cy="5881707"/>
          </a:xfrm>
          <a:gradFill rotWithShape="1">
            <a:gsLst>
              <a:gs pos="0">
                <a:srgbClr val="CCECFF">
                  <a:alpha val="59000"/>
                </a:srgbClr>
              </a:gs>
              <a:gs pos="100000">
                <a:srgbClr val="FFCC66">
                  <a:alpha val="45000"/>
                </a:srgbClr>
              </a:gs>
            </a:gsLst>
            <a:lin ang="5400000" scaled="1"/>
          </a:gradFill>
        </p:spPr>
        <p:txBody>
          <a:bodyPr>
            <a:normAutofit/>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400" b="1" dirty="0" smtClean="0">
                <a:solidFill>
                  <a:srgbClr val="CC0000"/>
                </a:solidFill>
                <a:latin typeface="Garamond" pitchFamily="18" charset="0"/>
              </a:rPr>
              <a:t>Уважаемые жители Красносадовского сельского поселения!</a:t>
            </a: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latin typeface="Times New Roman" pitchFamily="18" charset="0"/>
                <a:cs typeface="Times New Roman" pitchFamily="18" charset="0"/>
              </a:rPr>
              <a:t>Представляем вашему вниманию бюджет Красносадовского сельского поселения Азовского района на 2021 год и на плановый период 2022 и 2023 годов в рамках  «Бюджет для граждан».</a:t>
            </a:r>
            <a:r>
              <a:rPr lang="ru-RU" sz="1800" dirty="0" smtClean="0">
                <a:solidFill>
                  <a:srgbClr val="FF0000"/>
                </a:solidFill>
                <a:latin typeface="Times New Roman" pitchFamily="18" charset="0"/>
                <a:cs typeface="Times New Roman" pitchFamily="18" charset="0"/>
              </a:rPr>
              <a:t>    </a:t>
            </a:r>
          </a:p>
          <a:p>
            <a:pPr marL="174625" indent="185738" algn="just">
              <a:spcBef>
                <a:spcPct val="0"/>
              </a:spcBef>
              <a:buFont typeface="Wingdings 2" pitchFamily="18" charset="2"/>
              <a:buNone/>
              <a:tabLst>
                <a:tab pos="174625" algn="l"/>
                <a:tab pos="8074025" algn="l"/>
              </a:tabLst>
            </a:pPr>
            <a:r>
              <a:rPr lang="ru-RU" sz="1800" dirty="0" smtClean="0">
                <a:latin typeface="Times New Roman" pitchFamily="18" charset="0"/>
                <a:cs typeface="Times New Roman" pitchFamily="18" charset="0"/>
              </a:rPr>
              <a:t> 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Бюджет – </a:t>
            </a:r>
            <a:r>
              <a:rPr lang="ru-RU" altLang="ru-RU" sz="1600" dirty="0" smtClean="0">
                <a:solidFill>
                  <a:srgbClr val="0070C0"/>
                </a:solidFill>
                <a:latin typeface="Times New Roman" pitchFamily="18" charset="0"/>
                <a:cs typeface="Times New Roman" pitchFamily="18" charset="0"/>
              </a:rPr>
              <a:t>это план доходов и расходов на определенный период </a:t>
            </a:r>
          </a:p>
        </p:txBody>
      </p:sp>
      <p:sp>
        <p:nvSpPr>
          <p:cNvPr id="10247" name="Прямоугольник 9"/>
          <p:cNvSpPr>
            <a:spLocks noChangeArrowheads="1"/>
          </p:cNvSpPr>
          <p:nvPr/>
        </p:nvSpPr>
        <p:spPr bwMode="auto">
          <a:xfrm>
            <a:off x="1115616" y="3071810"/>
            <a:ext cx="424220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Доходы бюджета – это поступающие </a:t>
            </a:r>
          </a:p>
          <a:p>
            <a:pPr algn="just" eaLnBrk="1" hangingPunct="1"/>
            <a:r>
              <a:rPr lang="ru-RU" altLang="ru-RU" sz="1600" b="1" dirty="0" smtClean="0">
                <a:solidFill>
                  <a:srgbClr val="0070C0"/>
                </a:solidFill>
                <a:latin typeface="Times New Roman" pitchFamily="18" charset="0"/>
                <a:cs typeface="Times New Roman" pitchFamily="18" charset="0"/>
              </a:rPr>
              <a:t>в бюджет денежные средства </a:t>
            </a:r>
            <a:r>
              <a:rPr lang="ru-RU" sz="1600" b="1" dirty="0" err="1" smtClean="0">
                <a:solidFill>
                  <a:srgbClr val="0070C0"/>
                </a:solidFill>
                <a:latin typeface="Times New Roman" pitchFamily="18" charset="0"/>
                <a:cs typeface="Times New Roman" pitchFamily="18" charset="0"/>
              </a:rPr>
              <a:t>средства</a:t>
            </a:r>
            <a:r>
              <a:rPr lang="ru-RU" sz="1600" dirty="0" smtClean="0">
                <a:solidFill>
                  <a:srgbClr val="0070C0"/>
                </a:solidFill>
                <a:latin typeface="Times New Roman" pitchFamily="18" charset="0"/>
                <a:cs typeface="Times New Roman" pitchFamily="18" charset="0"/>
              </a:rPr>
              <a:t> (налоги юридических и физических лиц,  административные сборы и платежи, безвозмездные поступления)</a:t>
            </a:r>
            <a:endParaRPr lang="ru-RU" altLang="ru-RU" sz="1600" dirty="0" smtClean="0">
              <a:solidFill>
                <a:srgbClr val="0070C0"/>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Расходы бюджета – это выплачиваемые из бюджета денежные средства </a:t>
            </a:r>
            <a:r>
              <a:rPr lang="ru-RU" sz="1600" dirty="0" smtClean="0">
                <a:solidFill>
                  <a:srgbClr val="0070C0"/>
                </a:solidFill>
                <a:latin typeface="Times New Roman" pitchFamily="18" charset="0"/>
                <a:cs typeface="Times New Roman" pitchFamily="18" charset="0"/>
              </a:rPr>
              <a:t>(содержание муниципальных  бюджетных учреждений , благоустройство территории,  ремонт дорог и прочее)</a:t>
            </a:r>
            <a:endParaRPr lang="ru-RU" altLang="ru-RU" sz="1600" dirty="0" smtClean="0">
              <a:solidFill>
                <a:srgbClr val="0070C0"/>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a:t>
            </a:r>
            <a:r>
              <a:rPr lang="ru-RU" sz="1400" dirty="0" smtClean="0">
                <a:latin typeface="Constantia" pitchFamily="18" charset="0"/>
              </a:rPr>
              <a:t>налог </a:t>
            </a:r>
            <a:r>
              <a:rPr lang="ru-RU" sz="1400" dirty="0">
                <a:latin typeface="Constantia" pitchFamily="18" charset="0"/>
              </a:rPr>
              <a:t>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1285852" y="2857496"/>
            <a:ext cx="2214578" cy="292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культуру</a:t>
            </a:r>
            <a:endParaRPr lang="ru-RU" sz="1300" b="1" dirty="0">
              <a:latin typeface="Constantia" pitchFamily="18" charset="0"/>
            </a:endParaRPr>
          </a:p>
        </p:txBody>
      </p:sp>
      <p:sp>
        <p:nvSpPr>
          <p:cNvPr id="81930" name="Прямоугольник 35"/>
          <p:cNvSpPr>
            <a:spLocks noChangeArrowheads="1"/>
          </p:cNvSpPr>
          <p:nvPr/>
        </p:nvSpPr>
        <p:spPr bwMode="auto">
          <a:xfrm>
            <a:off x="1214414" y="5429264"/>
            <a:ext cx="2428892"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4000496"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5429264"/>
            <a:ext cx="236538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643702"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429388" y="5429264"/>
            <a:ext cx="2143140" cy="47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pic>
        <p:nvPicPr>
          <p:cNvPr id="8193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428728" y="1500174"/>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000496" y="1428736"/>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715140" y="1357298"/>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28728" y="3929066"/>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929058" y="392906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29388" y="3929066"/>
            <a:ext cx="2087562" cy="128588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a:t>
            </a:r>
            <a:r>
              <a:rPr lang="ru-RU" altLang="ru-RU" i="1" dirty="0" smtClean="0"/>
              <a:t>социально-экономического </a:t>
            </a:r>
            <a:r>
              <a:rPr lang="ru-RU" altLang="ru-RU" i="1" dirty="0"/>
              <a:t>развития </a:t>
            </a:r>
            <a:r>
              <a:rPr lang="ru-RU" altLang="ru-RU" i="1" dirty="0" smtClean="0"/>
              <a:t>Красносадовского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xmlns=""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4097</TotalTime>
  <Words>744</Words>
  <Application>Microsoft Office PowerPoint</Application>
  <PresentationFormat>Экран (4:3)</PresentationFormat>
  <Paragraphs>177</Paragraphs>
  <Slides>15</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Солнцестояние</vt:lpstr>
      <vt:lpstr>Worksheet</vt:lpstr>
      <vt:lpstr>О БЮДЖЕТЕ КРАСНОСАДОВСКОГО СЕЛЬСКОГО ПОСЕЛЕНИЯ АЗОВСКОГО РАЙОНА  НА 2021 ГОД И НА ПЛАНОВЫЙ ПЕРИОД  2022 И 2023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271</cp:revision>
  <dcterms:created xsi:type="dcterms:W3CDTF">2013-11-12T07:49:12Z</dcterms:created>
  <dcterms:modified xsi:type="dcterms:W3CDTF">2021-01-21T07:09:41Z</dcterms:modified>
</cp:coreProperties>
</file>