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98" r:id="rId11"/>
    <p:sldId id="264" r:id="rId12"/>
    <p:sldId id="290" r:id="rId13"/>
    <p:sldId id="281" r:id="rId14"/>
    <p:sldId id="266" r:id="rId15"/>
    <p:sldId id="29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97586" autoAdjust="0"/>
  </p:normalViewPr>
  <p:slideViewPr>
    <p:cSldViewPr>
      <p:cViewPr varScale="1">
        <p:scale>
          <a:sx n="114" d="100"/>
          <a:sy n="114" d="100"/>
        </p:scale>
        <p:origin x="-20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0660021693496045"/>
          <c:y val="1.4401925054193906E-2"/>
        </c:manualLayout>
      </c:layout>
    </c:title>
    <c:view3D>
      <c:rotX val="30"/>
      <c:perspective val="30"/>
    </c:view3D>
    <c:plotArea>
      <c:layout>
        <c:manualLayout>
          <c:layoutTarget val="inner"/>
          <c:xMode val="edge"/>
          <c:yMode val="edge"/>
          <c:x val="4.6412971658119931E-2"/>
          <c:y val="0.13596305609383622"/>
          <c:w val="0.55972874358989444"/>
          <c:h val="0.76668917257427405"/>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64E-3"/>
                  <c:y val="-0.13499629835185503"/>
                </c:manualLayout>
              </c:layout>
              <c:tx>
                <c:rich>
                  <a:bodyPr/>
                  <a:lstStyle/>
                  <a:p>
                    <a:r>
                      <a:rPr lang="ru-RU" dirty="0" smtClean="0"/>
                      <a:t>4</a:t>
                    </a:r>
                    <a:r>
                      <a:rPr lang="en-US" dirty="0" smtClean="0"/>
                      <a:t>3,</a:t>
                    </a:r>
                    <a:r>
                      <a:rPr lang="ru-RU" dirty="0" smtClean="0"/>
                      <a:t>12</a:t>
                    </a:r>
                  </a:p>
                </c:rich>
              </c:tx>
              <c:showVal val="1"/>
              <c:extLst xmlns:c16r2="http://schemas.microsoft.com/office/drawing/2015/06/chart">
                <c:ext xmlns:c16="http://schemas.microsoft.com/office/drawing/2014/chart" uri="{C3380CC4-5D6E-409C-BE32-E72D297353CC}">
                  <c16:uniqueId val="{00000000-8AFF-4312-B66C-832D7CB3EF2D}"/>
                </c:ex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3.4901092861027302E-5"/>
                  <c:y val="0.11316840379608713"/>
                </c:manualLayout>
              </c:layout>
              <c:tx>
                <c:rich>
                  <a:bodyPr/>
                  <a:lstStyle/>
                  <a:p>
                    <a:r>
                      <a:rPr lang="ru-RU" dirty="0" smtClean="0"/>
                      <a:t>5</a:t>
                    </a:r>
                    <a:r>
                      <a:rPr lang="en-US" dirty="0" smtClean="0"/>
                      <a:t>6,</a:t>
                    </a:r>
                    <a:r>
                      <a:rPr lang="ru-RU" dirty="0" smtClean="0"/>
                      <a:t>85</a:t>
                    </a:r>
                    <a:endParaRPr lang="en-US" dirty="0" smtClean="0"/>
                  </a:p>
                </c:rich>
              </c:tx>
              <c:showVal val="1"/>
              <c:extLst xmlns:c16r2="http://schemas.microsoft.com/office/drawing/2015/06/chart">
                <c:ext xmlns:c16="http://schemas.microsoft.com/office/drawing/2014/chart" uri="{C3380CC4-5D6E-409C-BE32-E72D297353CC}">
                  <c16:uniqueId val="{00000001-8AFF-4312-B66C-832D7CB3EF2D}"/>
                </c:ext>
                <c:ext xmlns:c15="http://schemas.microsoft.com/office/drawing/2012/chart" uri="{CE6537A1-D6FC-4f65-9D91-7224C49458BB}">
                  <c15:layout/>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43.12</c:v>
                </c:pt>
                <c:pt idx="1">
                  <c:v>0.03</c:v>
                </c:pt>
                <c:pt idx="2">
                  <c:v>56.85</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6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manualLayout>
                  <c:x val="-0.17200828516836547"/>
                  <c:y val="5.5096250936451582E-2"/>
                </c:manualLayout>
              </c:layout>
              <c:tx>
                <c:rich>
                  <a:bodyPr/>
                  <a:lstStyle/>
                  <a:p>
                    <a:r>
                      <a:rPr lang="ru-RU" dirty="0" smtClean="0"/>
                      <a:t>1021,3</a:t>
                    </a:r>
                  </a:p>
                </c:rich>
              </c:tx>
              <c:showVal val="1"/>
              <c:extLst>
                <c:ext xmlns:c15="http://schemas.microsoft.com/office/drawing/2012/chart" uri="{CE6537A1-D6FC-4f65-9D91-7224C49458BB}">
                  <c15:layout/>
                </c:ext>
              </c:extLst>
            </c:dLbl>
            <c:dLbl>
              <c:idx val="1"/>
              <c:layout/>
              <c:tx>
                <c:rich>
                  <a:bodyPr/>
                  <a:lstStyle/>
                  <a:p>
                    <a:r>
                      <a:rPr lang="en-US" dirty="0" smtClean="0"/>
                      <a:t>4</a:t>
                    </a:r>
                    <a:r>
                      <a:rPr lang="ru-RU" dirty="0" smtClean="0"/>
                      <a:t>70</a:t>
                    </a:r>
                    <a:r>
                      <a:rPr lang="en-US" dirty="0" smtClean="0"/>
                      <a:t>,</a:t>
                    </a:r>
                    <a:r>
                      <a:rPr lang="ru-RU" dirty="0" smtClean="0"/>
                      <a:t>4</a:t>
                    </a:r>
                    <a:endParaRPr lang="en-US" dirty="0"/>
                  </a:p>
                </c:rich>
              </c:tx>
              <c:showVal val="1"/>
              <c:extLst>
                <c:ext xmlns:c15="http://schemas.microsoft.com/office/drawing/2012/chart" uri="{CE6537A1-D6FC-4f65-9D91-7224C49458BB}">
                  <c15:layout/>
                </c:ext>
              </c:extLst>
            </c:dLbl>
            <c:dLbl>
              <c:idx val="2"/>
              <c:layout/>
              <c:tx>
                <c:rich>
                  <a:bodyPr/>
                  <a:lstStyle/>
                  <a:p>
                    <a:r>
                      <a:rPr lang="en-US" dirty="0" smtClean="0"/>
                      <a:t>4</a:t>
                    </a:r>
                    <a:r>
                      <a:rPr lang="ru-RU" dirty="0" smtClean="0"/>
                      <a:t>202,9</a:t>
                    </a:r>
                  </a:p>
                </c:rich>
              </c:tx>
              <c:showVal val="1"/>
              <c:extLst>
                <c:ext xmlns:c15="http://schemas.microsoft.com/office/drawing/2012/chart" uri="{CE6537A1-D6FC-4f65-9D91-7224C49458BB}">
                  <c15:layout/>
                </c:ext>
              </c:extLst>
            </c:dLbl>
            <c:dLbl>
              <c:idx val="3"/>
              <c:layout/>
              <c:tx>
                <c:rich>
                  <a:bodyPr/>
                  <a:lstStyle/>
                  <a:p>
                    <a:r>
                      <a:rPr lang="ru-RU" dirty="0" smtClean="0"/>
                      <a:t>12,7</a:t>
                    </a:r>
                    <a:endParaRPr lang="en-US" dirty="0"/>
                  </a:p>
                </c:rich>
              </c:tx>
              <c:showVal val="1"/>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1021.3</c:v>
                </c:pt>
                <c:pt idx="1">
                  <c:v>470.4</c:v>
                </c:pt>
                <c:pt idx="2">
                  <c:v>4071.3</c:v>
                </c:pt>
                <c:pt idx="3">
                  <c:v>12.7</c:v>
                </c:pt>
                <c:pt idx="4">
                  <c:v>0</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egendEntry>
        <c:idx val="4"/>
        <c:delete val="1"/>
      </c:legendEntry>
      <c:layout>
        <c:manualLayout>
          <c:xMode val="edge"/>
          <c:yMode val="edge"/>
          <c:x val="1.8030040603083563E-2"/>
          <c:y val="0.59132652322046397"/>
          <c:w val="0.97014040716658734"/>
          <c:h val="0.3665076822033183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703"/>
        </c:manualLayout>
      </c:layout>
      <c:pie3DChart>
        <c:varyColors val="1"/>
        <c:ser>
          <c:idx val="0"/>
          <c:order val="0"/>
          <c:tx>
            <c:strRef>
              <c:f>Лист1!$B$1</c:f>
              <c:strCache>
                <c:ptCount val="1"/>
                <c:pt idx="0">
                  <c:v>Структура налоговых доходов</c:v>
                </c:pt>
              </c:strCache>
            </c:strRef>
          </c:tx>
          <c:dLbls>
            <c:dLbl>
              <c:idx val="0"/>
              <c:layout>
                <c:manualLayout>
                  <c:x val="-6.9263224128293346E-2"/>
                  <c:y val="6.4905653627401999E-2"/>
                </c:manualLayout>
              </c:layout>
              <c:tx>
                <c:rich>
                  <a:bodyPr/>
                  <a:lstStyle/>
                  <a:p>
                    <a:r>
                      <a:rPr lang="ru-RU" sz="800" baseline="0" dirty="0" smtClean="0"/>
                      <a:t>7273,0</a:t>
                    </a:r>
                    <a:endParaRPr lang="en-US" sz="800" baseline="0" dirty="0"/>
                  </a:p>
                </c:rich>
              </c:tx>
              <c:showVal val="1"/>
              <c:extLst xmlns:c16r2="http://schemas.microsoft.com/office/drawing/2015/06/chart">
                <c:ext xmlns:c16="http://schemas.microsoft.com/office/drawing/2014/chart" uri="{C3380CC4-5D6E-409C-BE32-E72D297353CC}">
                  <c16:uniqueId val="{00000001-0703-49E8-8401-88389D3DA0FC}"/>
                </c:ext>
                <c:ext xmlns:c15="http://schemas.microsoft.com/office/drawing/2012/chart" uri="{CE6537A1-D6FC-4f65-9D91-7224C49458BB}">
                  <c15:layout/>
                </c:ext>
              </c:extLst>
            </c:dLbl>
            <c:dLbl>
              <c:idx val="1"/>
              <c:layout>
                <c:manualLayout>
                  <c:x val="-6.1053718686911104E-2"/>
                  <c:y val="5.6692516587810412E-3"/>
                </c:manualLayout>
              </c:layout>
              <c:tx>
                <c:rich>
                  <a:bodyPr/>
                  <a:lstStyle/>
                  <a:p>
                    <a:r>
                      <a:rPr lang="en-US" sz="800" baseline="0" dirty="0" smtClean="0"/>
                      <a:t>2</a:t>
                    </a:r>
                    <a:r>
                      <a:rPr lang="ru-RU" sz="800" baseline="0" dirty="0" smtClean="0"/>
                      <a:t>53,0</a:t>
                    </a:r>
                    <a:endParaRPr lang="en-US" sz="800" baseline="0" dirty="0"/>
                  </a:p>
                </c:rich>
              </c:tx>
              <c:showVal val="1"/>
              <c:extLst xmlns:c16r2="http://schemas.microsoft.com/office/drawing/2015/06/chart">
                <c:ext xmlns:c16="http://schemas.microsoft.com/office/drawing/2014/chart" uri="{C3380CC4-5D6E-409C-BE32-E72D297353CC}">
                  <c16:uniqueId val="{00000002-0703-49E8-8401-88389D3DA0FC}"/>
                </c:ext>
                <c:ext xmlns:c15="http://schemas.microsoft.com/office/drawing/2012/chart" uri="{CE6537A1-D6FC-4f65-9D91-7224C49458BB}">
                  <c15:layout/>
                </c:ext>
              </c:extLst>
            </c:dLbl>
            <c:dLbl>
              <c:idx val="2"/>
              <c:delete val="1"/>
              <c:extLst>
                <c:ext xmlns:c15="http://schemas.microsoft.com/office/drawing/2012/chart" uri="{CE6537A1-D6FC-4f65-9D91-7224C49458BB}">
                  <c15:layout/>
                </c:ext>
              </c:extLst>
            </c:dLbl>
            <c:spPr>
              <a:noFill/>
              <a:ln>
                <a:noFill/>
              </a:ln>
              <a:effectLst/>
            </c:spPr>
            <c:txPr>
              <a:bodyPr/>
              <a:lstStyle/>
              <a:p>
                <a:pPr>
                  <a:defRPr sz="800" b="1" baseline="0"/>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7273</c:v>
                </c:pt>
                <c:pt idx="1">
                  <c:v>253</c:v>
                </c:pt>
                <c:pt idx="2">
                  <c:v>0</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autoTitleDeleted val="1"/>
    <c:view3D>
      <c:rotX val="75"/>
      <c:perspective val="30"/>
    </c:view3D>
    <c:plotArea>
      <c:layout>
        <c:manualLayout>
          <c:layoutTarget val="inner"/>
          <c:xMode val="edge"/>
          <c:yMode val="edge"/>
          <c:x val="3.5755985186182608E-2"/>
          <c:y val="8.4793903260367745E-2"/>
          <c:w val="0.49454964771488907"/>
          <c:h val="0.75362170434315845"/>
        </c:manualLayout>
      </c:layout>
      <c:pie3DChart>
        <c:varyColors val="1"/>
        <c:ser>
          <c:idx val="0"/>
          <c:order val="0"/>
          <c:tx>
            <c:strRef>
              <c:f>'Структура расходов по отраслям'!$B$4</c:f>
              <c:strCache>
                <c:ptCount val="1"/>
                <c:pt idx="0">
                  <c:v>2023</c:v>
                </c:pt>
              </c:strCache>
            </c:strRef>
          </c:tx>
          <c:explosion val="4"/>
          <c:dPt>
            <c:idx val="6"/>
            <c:explosion val="11"/>
          </c:dPt>
          <c:dLbls>
            <c:dLbl>
              <c:idx val="0"/>
              <c:layout>
                <c:manualLayout>
                  <c:x val="-0.13665444469560226"/>
                  <c:y val="-6.8854951796755062E-2"/>
                </c:manualLayout>
              </c:layout>
              <c:tx>
                <c:rich>
                  <a:bodyPr/>
                  <a:lstStyle/>
                  <a:p>
                    <a:r>
                      <a:rPr lang="ru-RU"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0-3823-4F9F-BF6F-9B68E520E5ED}"/>
                </c:ext>
                <c:ext xmlns:c15="http://schemas.microsoft.com/office/drawing/2012/chart" uri="{CE6537A1-D6FC-4f65-9D91-7224C49458BB}">
                  <c15:layout/>
                </c:ext>
              </c:extLst>
            </c:dLbl>
            <c:dLbl>
              <c:idx val="1"/>
              <c:layout>
                <c:manualLayout>
                  <c:x val="0.11861856826559197"/>
                  <c:y val="3.778630398618122E-2"/>
                </c:manualLayout>
              </c:layout>
              <c:tx>
                <c:rich>
                  <a:bodyPr/>
                  <a:lstStyle/>
                  <a:p>
                    <a:r>
                      <a:rPr lang="en-US"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c:ext xmlns:c15="http://schemas.microsoft.com/office/drawing/2012/chart" uri="{CE6537A1-D6FC-4f65-9D91-7224C49458BB}">
                  <c15:layout/>
                </c:ext>
              </c:extLst>
            </c:dLbl>
            <c:dLbl>
              <c:idx val="2"/>
              <c:layout>
                <c:manualLayout>
                  <c:x val="-7.2760961438968777E-2"/>
                  <c:y val="-6.3201088681214532E-2"/>
                </c:manualLayout>
              </c:layout>
              <c:tx>
                <c:rich>
                  <a:bodyPr/>
                  <a:lstStyle/>
                  <a:p>
                    <a:r>
                      <a:rPr lang="en-US" dirty="0" smtClean="0"/>
                      <a:t>0,1%</a:t>
                    </a:r>
                    <a:endParaRPr lang="en-US" dirty="0"/>
                  </a:p>
                </c:rich>
              </c:tx>
              <c:showVal val="1"/>
            </c:dLbl>
            <c:dLbl>
              <c:idx val="3"/>
              <c:layout>
                <c:manualLayout>
                  <c:x val="4.0063967593302496E-2"/>
                  <c:y val="4.4751281320601362E-2"/>
                </c:manualLayout>
              </c:layout>
              <c:tx>
                <c:rich>
                  <a:bodyPr/>
                  <a:lstStyle/>
                  <a:p>
                    <a:r>
                      <a:rPr lang="ru-RU" dirty="0" smtClean="0"/>
                      <a:t>0</a:t>
                    </a:r>
                    <a:r>
                      <a:rPr lang="en-US" dirty="0" smtClean="0"/>
                      <a:t>,</a:t>
                    </a:r>
                    <a:r>
                      <a:rPr lang="ru-RU" dirty="0" smtClean="0"/>
                      <a:t>2</a:t>
                    </a:r>
                    <a:r>
                      <a:rPr lang="en-US" dirty="0" smtClean="0"/>
                      <a:t>%</a:t>
                    </a:r>
                    <a:endParaRPr lang="en-US" dirty="0"/>
                  </a:p>
                </c:rich>
              </c:tx>
              <c:showVal val="1"/>
              <c:extLst>
                <c:ext xmlns:c15="http://schemas.microsoft.com/office/drawing/2012/chart" uri="{CE6537A1-D6FC-4f65-9D91-7224C49458BB}">
                  <c15:layout/>
                </c:ext>
              </c:extLst>
            </c:dLbl>
            <c:dLbl>
              <c:idx val="4"/>
              <c:layout>
                <c:manualLayout>
                  <c:x val="5.7497363909508438E-3"/>
                  <c:y val="2.3768577612714961E-2"/>
                </c:manualLayout>
              </c:layout>
              <c:tx>
                <c:rich>
                  <a:bodyPr/>
                  <a:lstStyle/>
                  <a:p>
                    <a:r>
                      <a:rPr lang="ru-RU"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1-3823-4F9F-BF6F-9B68E520E5ED}"/>
                </c:ext>
                <c:ext xmlns:c15="http://schemas.microsoft.com/office/drawing/2012/chart" uri="{CE6537A1-D6FC-4f65-9D91-7224C49458BB}">
                  <c15:layout/>
                </c:ext>
              </c:extLst>
            </c:dLbl>
            <c:dLbl>
              <c:idx val="5"/>
              <c:layout>
                <c:manualLayout>
                  <c:x val="3.1813305146769888E-2"/>
                  <c:y val="-0.3339424689634376"/>
                </c:manualLayout>
              </c:layout>
              <c:tx>
                <c:rich>
                  <a:bodyPr/>
                  <a:lstStyle/>
                  <a:p>
                    <a:r>
                      <a:rPr lang="ru-RU" dirty="0" smtClean="0">
                        <a:latin typeface="Times New Roman" pitchFamily="18" charset="0"/>
                        <a:cs typeface="Times New Roman" pitchFamily="18" charset="0"/>
                      </a:rPr>
                      <a:t>39</a:t>
                    </a:r>
                    <a:r>
                      <a:rPr lang="en-US"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2-3823-4F9F-BF6F-9B68E520E5ED}"/>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3-3823-4F9F-BF6F-9B68E520E5ED}"/>
                </c:ex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0.22157687746089511"/>
                  <c:y val="0.74380473175309159"/>
                </c:manualLayout>
              </c:layout>
              <c:tx>
                <c:rich>
                  <a:bodyPr/>
                  <a:lstStyle/>
                  <a:p>
                    <a:r>
                      <a:rPr lang="en-US" dirty="0" smtClean="0"/>
                      <a:t>0,1%</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extLst>
          </c:dLbls>
          <c:cat>
            <c:strRef>
              <c:f>'Структура расходов по отраслям'!$A$5:$A$13</c:f>
              <c:strCache>
                <c:ptCount val="7"/>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strCache>
            </c:strRef>
          </c:cat>
          <c:val>
            <c:numRef>
              <c:f>'Структура расходов по отраслям'!$B$5:$B$13</c:f>
              <c:numCache>
                <c:formatCode>0.0</c:formatCode>
                <c:ptCount val="7"/>
                <c:pt idx="0">
                  <c:v>7058.5</c:v>
                </c:pt>
                <c:pt idx="1">
                  <c:v>252.8</c:v>
                </c:pt>
                <c:pt idx="2">
                  <c:v>3</c:v>
                </c:pt>
                <c:pt idx="3">
                  <c:v>30</c:v>
                </c:pt>
                <c:pt idx="4">
                  <c:v>597.4</c:v>
                </c:pt>
                <c:pt idx="5">
                  <c:v>15</c:v>
                </c:pt>
                <c:pt idx="6">
                  <c:v>5281</c:v>
                </c:pt>
              </c:numCache>
            </c:numRef>
          </c:val>
          <c:extLst xmlns:c16r2="http://schemas.microsoft.com/office/drawing/2015/06/chart">
            <c:ext xmlns:c16="http://schemas.microsoft.com/office/drawing/2014/chart" uri="{C3380CC4-5D6E-409C-BE32-E72D297353CC}">
              <c16:uniqueId val="{00000004-3823-4F9F-BF6F-9B68E520E5ED}"/>
            </c:ext>
          </c:extLst>
        </c:ser>
      </c:pie3DChart>
    </c:plotArea>
    <c:legend>
      <c:legendPos val="r"/>
      <c:layout>
        <c:manualLayout>
          <c:xMode val="edge"/>
          <c:yMode val="edge"/>
          <c:x val="0.57581496091111073"/>
          <c:y val="1.0557960825342716E-3"/>
          <c:w val="0.39655056775462943"/>
          <c:h val="0.96073152449503474"/>
        </c:manualLayout>
      </c:layout>
      <c:txPr>
        <a:bodyPr/>
        <a:lstStyle/>
        <a:p>
          <a:pPr>
            <a:defRPr sz="1400"/>
          </a:pPr>
          <a:endParaRPr lang="ru-RU"/>
        </a:p>
      </c:txPr>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24.11.2022</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24.11.2022</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65981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24122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8014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87322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3100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85406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1202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68337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42F291A6-B5BA-46A3-8379-87FFC55DC0E3}" type="datetimeFigureOut">
              <a:rPr lang="ru-RU" smtClean="0"/>
              <a:pPr>
                <a:defRPr/>
              </a:pPr>
              <a:t>24.11.2022</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139A3653-77B2-4EDF-9457-48A88D63CDB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A755F765-080D-4A38-82FC-0AE646C1E4E9}" type="datetimeFigureOut">
              <a:rPr lang="ru-RU" smtClean="0"/>
              <a:pPr>
                <a:defRPr/>
              </a:pPr>
              <a:t>24.11.2022</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FAED6C3-6D7B-4EFA-B23A-E9491D7E7429}" type="datetimeFigureOut">
              <a:rPr lang="ru-RU" smtClean="0"/>
              <a:pPr>
                <a:defRPr/>
              </a:pPr>
              <a:t>24.11.2022</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FC7D3212-87C7-4CB2-A175-26985089D53A}" type="datetimeFigureOut">
              <a:rPr lang="ru-RU" smtClean="0"/>
              <a:pPr>
                <a:defRPr/>
              </a:pPr>
              <a:t>24.11.2022</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8810B672-B7D0-449A-A620-6223B8627FA2}" type="datetimeFigureOut">
              <a:rPr lang="ru-RU" smtClean="0"/>
              <a:pPr>
                <a:defRPr/>
              </a:pPr>
              <a:t>24.11.2022</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CFEBA0A-D762-42AD-B2DA-6523A769CE4D}"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9E399DEB-E318-471B-8C06-C6D87A4EE682}" type="datetimeFigureOut">
              <a:rPr lang="ru-RU" smtClean="0"/>
              <a:pPr>
                <a:defRPr/>
              </a:pPr>
              <a:t>24.11.2022</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9B6ACE37-B2D2-44B0-B6B9-6A193B83E61E}" type="datetimeFigureOut">
              <a:rPr lang="ru-RU" smtClean="0"/>
              <a:pPr>
                <a:defRPr/>
              </a:pPr>
              <a:t>24.11.2022</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F615D620-9C94-491D-B90D-749815CFEA4B}" type="datetimeFigureOut">
              <a:rPr lang="ru-RU" smtClean="0"/>
              <a:pPr>
                <a:defRPr/>
              </a:pPr>
              <a:t>24.11.2022</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E0472137-01E8-45CC-A35B-B7BDB99A54F8}" type="datetimeFigureOut">
              <a:rPr lang="ru-RU" smtClean="0"/>
              <a:pPr>
                <a:defRPr/>
              </a:pPr>
              <a:t>24.11.2022</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5AE50828-2CAB-4D14-8B19-D146112CD79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5F3AE50-F3B8-4F45-890B-882A6546426C}" type="datetimeFigureOut">
              <a:rPr lang="ru-RU" smtClean="0"/>
              <a:pPr>
                <a:defRPr/>
              </a:pPr>
              <a:t>24.11.2022</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11731E96-775B-4EB2-9C40-534E38A926FB}" type="datetimeFigureOut">
              <a:rPr lang="ru-RU" smtClean="0"/>
              <a:pPr>
                <a:defRPr/>
              </a:pPr>
              <a:t>24.11.2022</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CDD1326D-7C3E-4E1D-A9F6-B59B622EB43F}"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56FBC7E-5C50-4362-8944-99741943EE2C}" type="datetimeFigureOut">
              <a:rPr lang="ru-RU" smtClean="0"/>
              <a:pPr>
                <a:defRPr/>
              </a:pPr>
              <a:t>24.11.2022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F993312-7490-4D28-911F-AE7DC2059D7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357298"/>
            <a:ext cx="7643866" cy="2071702"/>
          </a:xfrm>
        </p:spPr>
        <p:txBody>
          <a:bodyPr>
            <a:normAutofit fontScale="90000"/>
          </a:bodyPr>
          <a:lstStyle/>
          <a:p>
            <a:pPr algn="ctr" fontAlgn="auto">
              <a:spcAft>
                <a:spcPts val="0"/>
              </a:spcAft>
              <a:defRPr/>
            </a:pPr>
            <a:r>
              <a:rPr lang="ru-RU" sz="2800" dirty="0" smtClean="0">
                <a:solidFill>
                  <a:schemeClr val="accent6">
                    <a:lumMod val="75000"/>
                  </a:schemeClr>
                </a:solidFill>
                <a:effectLst/>
                <a:latin typeface="Times New Roman" pitchFamily="18" charset="0"/>
                <a:cs typeface="Times New Roman" pitchFamily="18" charset="0"/>
              </a:rPr>
              <a:t> ПРОЕКТ БЮДЖЕТА КРАСНОСАДОВСКОГО СЕЛЬСКОГО ПОСЕЛЕНИЯ АЗОВСКОГО РАЙОНА </a:t>
            </a:r>
            <a:br>
              <a:rPr lang="ru-RU" sz="2800" dirty="0" smtClean="0">
                <a:solidFill>
                  <a:schemeClr val="accent6">
                    <a:lumMod val="75000"/>
                  </a:schemeClr>
                </a:solidFill>
                <a:effectLst/>
                <a:latin typeface="Times New Roman" pitchFamily="18" charset="0"/>
                <a:cs typeface="Times New Roman" pitchFamily="18" charset="0"/>
              </a:rPr>
            </a:br>
            <a:r>
              <a:rPr lang="ru-RU" sz="2800" dirty="0" smtClean="0">
                <a:solidFill>
                  <a:schemeClr val="accent6">
                    <a:lumMod val="75000"/>
                  </a:schemeClr>
                </a:solidFill>
                <a:effectLst/>
                <a:latin typeface="Times New Roman" pitchFamily="18" charset="0"/>
                <a:cs typeface="Times New Roman" pitchFamily="18" charset="0"/>
              </a:rPr>
              <a:t>НА </a:t>
            </a:r>
            <a:r>
              <a:rPr lang="ru-RU" sz="3200" dirty="0" smtClean="0">
                <a:solidFill>
                  <a:schemeClr val="accent6">
                    <a:lumMod val="75000"/>
                  </a:schemeClr>
                </a:solidFill>
                <a:effectLst/>
                <a:latin typeface="Times New Roman" pitchFamily="18" charset="0"/>
                <a:cs typeface="Times New Roman" pitchFamily="18" charset="0"/>
              </a:rPr>
              <a:t>2023</a:t>
            </a:r>
            <a:r>
              <a:rPr lang="ru-RU" sz="2800" dirty="0" smtClean="0">
                <a:solidFill>
                  <a:schemeClr val="accent6">
                    <a:lumMod val="75000"/>
                  </a:schemeClr>
                </a:solidFill>
                <a:effectLst/>
                <a:latin typeface="Times New Roman" pitchFamily="18" charset="0"/>
                <a:cs typeface="Times New Roman" pitchFamily="18" charset="0"/>
              </a:rPr>
              <a:t> </a:t>
            </a:r>
            <a:r>
              <a:rPr lang="ru-RU" sz="2800" dirty="0" smtClean="0">
                <a:solidFill>
                  <a:schemeClr val="accent6">
                    <a:lumMod val="75000"/>
                  </a:schemeClr>
                </a:solidFill>
                <a:effectLst/>
                <a:latin typeface="Times New Roman" pitchFamily="18" charset="0"/>
                <a:cs typeface="Times New Roman" pitchFamily="18" charset="0"/>
              </a:rPr>
              <a:t>ГОД И НА ПЛАНОВЫЙ ПЕРИОД </a:t>
            </a:r>
            <a:br>
              <a:rPr lang="ru-RU" sz="2800" dirty="0" smtClean="0">
                <a:solidFill>
                  <a:schemeClr val="accent6">
                    <a:lumMod val="75000"/>
                  </a:schemeClr>
                </a:solidFill>
                <a:effectLst/>
                <a:latin typeface="Times New Roman" pitchFamily="18" charset="0"/>
                <a:cs typeface="Times New Roman" pitchFamily="18" charset="0"/>
              </a:rPr>
            </a:br>
            <a:r>
              <a:rPr lang="ru-RU" sz="3100" dirty="0" smtClean="0">
                <a:solidFill>
                  <a:schemeClr val="accent6">
                    <a:lumMod val="75000"/>
                  </a:schemeClr>
                </a:solidFill>
                <a:effectLst/>
                <a:latin typeface="Times New Roman" pitchFamily="18" charset="0"/>
                <a:cs typeface="Times New Roman" pitchFamily="18" charset="0"/>
              </a:rPr>
              <a:t>2024</a:t>
            </a:r>
            <a:r>
              <a:rPr lang="ru-RU" sz="2800" dirty="0" smtClean="0">
                <a:solidFill>
                  <a:schemeClr val="accent6">
                    <a:lumMod val="75000"/>
                  </a:schemeClr>
                </a:solidFill>
                <a:effectLst/>
                <a:latin typeface="Times New Roman" pitchFamily="18" charset="0"/>
                <a:cs typeface="Times New Roman" pitchFamily="18" charset="0"/>
              </a:rPr>
              <a:t> </a:t>
            </a:r>
            <a:r>
              <a:rPr lang="ru-RU" sz="2800" dirty="0" smtClean="0">
                <a:solidFill>
                  <a:schemeClr val="accent6">
                    <a:lumMod val="75000"/>
                  </a:schemeClr>
                </a:solidFill>
                <a:effectLst/>
                <a:latin typeface="Times New Roman" pitchFamily="18" charset="0"/>
                <a:cs typeface="Times New Roman" pitchFamily="18" charset="0"/>
              </a:rPr>
              <a:t>И </a:t>
            </a:r>
            <a:r>
              <a:rPr lang="ru-RU" sz="3100" dirty="0" smtClean="0">
                <a:solidFill>
                  <a:schemeClr val="accent6">
                    <a:lumMod val="75000"/>
                  </a:schemeClr>
                </a:solidFill>
                <a:effectLst/>
                <a:latin typeface="Times New Roman" pitchFamily="18" charset="0"/>
                <a:cs typeface="Times New Roman" pitchFamily="18" charset="0"/>
              </a:rPr>
              <a:t>2025</a:t>
            </a:r>
            <a:r>
              <a:rPr lang="ru-RU" sz="2800" dirty="0" smtClean="0">
                <a:solidFill>
                  <a:schemeClr val="accent6">
                    <a:lumMod val="75000"/>
                  </a:schemeClr>
                </a:solidFill>
                <a:effectLst/>
                <a:latin typeface="Times New Roman" pitchFamily="18" charset="0"/>
                <a:cs typeface="Times New Roman" pitchFamily="18" charset="0"/>
              </a:rPr>
              <a:t> </a:t>
            </a:r>
            <a:r>
              <a:rPr lang="ru-RU" sz="2800" dirty="0" smtClean="0">
                <a:solidFill>
                  <a:schemeClr val="accent6">
                    <a:lumMod val="75000"/>
                  </a:schemeClr>
                </a:solidFill>
                <a:effectLst/>
                <a:latin typeface="Times New Roman" pitchFamily="18" charset="0"/>
                <a:cs typeface="Times New Roman" pitchFamily="18" charset="0"/>
              </a:rPr>
              <a:t>ГОДОВ</a:t>
            </a:r>
            <a:endParaRPr lang="ru-RU" sz="2800" dirty="0">
              <a:solidFill>
                <a:schemeClr val="accent6">
                  <a:lumMod val="75000"/>
                </a:schemeClr>
              </a:solidFill>
              <a:effectLst/>
              <a:latin typeface="Times New Roman" pitchFamily="18" charset="0"/>
              <a:cs typeface="Times New Roman" pitchFamily="18" charset="0"/>
            </a:endParaRPr>
          </a:p>
        </p:txBody>
      </p:sp>
      <p:sp>
        <p:nvSpPr>
          <p:cNvPr id="1028" name="Подзаголовок 2"/>
          <p:cNvSpPr>
            <a:spLocks noGrp="1"/>
          </p:cNvSpPr>
          <p:nvPr>
            <p:ph type="subTitle" idx="1"/>
          </p:nvPr>
        </p:nvSpPr>
        <p:spPr>
          <a:xfrm>
            <a:off x="571472" y="357166"/>
            <a:ext cx="8072494" cy="928694"/>
          </a:xfrm>
        </p:spPr>
        <p:txBody>
          <a:bodyPr/>
          <a:lstStyle/>
          <a:p>
            <a:pPr marL="136525" algn="ctr">
              <a:lnSpc>
                <a:spcPct val="80000"/>
              </a:lnSpc>
            </a:pPr>
            <a:endParaRPr lang="ru-RU" sz="1400" dirty="0" smtClean="0">
              <a:latin typeface="Times New Roman" pitchFamily="18" charset="0"/>
              <a:cs typeface="Times New Roman" pitchFamily="18" charset="0"/>
            </a:endParaRPr>
          </a:p>
          <a:p>
            <a:pPr marL="136525" algn="ctr">
              <a:lnSpc>
                <a:spcPct val="80000"/>
              </a:lnSpc>
            </a:pPr>
            <a:r>
              <a:rPr lang="ru-RU" sz="1200" dirty="0" smtClean="0">
                <a:latin typeface="Times New Roman" pitchFamily="18" charset="0"/>
                <a:cs typeface="Times New Roman" pitchFamily="18" charset="0"/>
              </a:rPr>
              <a:t>РОССИЙСКАЯ ФЕДЕРАЦИЯ</a:t>
            </a:r>
          </a:p>
          <a:p>
            <a:pPr marL="136525" algn="ctr">
              <a:lnSpc>
                <a:spcPct val="80000"/>
              </a:lnSpc>
            </a:pPr>
            <a:r>
              <a:rPr lang="ru-RU" sz="1200" dirty="0" smtClean="0">
                <a:latin typeface="Times New Roman" pitchFamily="18" charset="0"/>
                <a:cs typeface="Times New Roman" pitchFamily="18" charset="0"/>
              </a:rPr>
              <a:t>РОСТОВСКАЯ ОБЛАСТЬ</a:t>
            </a:r>
          </a:p>
          <a:p>
            <a:pPr marL="136525" algn="ctr">
              <a:lnSpc>
                <a:spcPct val="80000"/>
              </a:lnSpc>
            </a:pPr>
            <a:r>
              <a:rPr lang="ru-RU" sz="1200" dirty="0" smtClean="0">
                <a:latin typeface="Times New Roman" pitchFamily="18" charset="0"/>
                <a:cs typeface="Times New Roman" pitchFamily="18" charset="0"/>
              </a:rPr>
              <a:t>АЗОВСКИЙ РАЙОН</a:t>
            </a:r>
          </a:p>
          <a:p>
            <a:pPr marL="136525" algn="ctr">
              <a:lnSpc>
                <a:spcPct val="80000"/>
              </a:lnSpc>
            </a:pPr>
            <a:r>
              <a:rPr lang="ru-RU" sz="1200" dirty="0" smtClean="0">
                <a:latin typeface="Times New Roman" pitchFamily="18" charset="0"/>
                <a:cs typeface="Times New Roman" pitchFamily="18" charset="0"/>
              </a:rPr>
              <a:t>КРАСНОСАДОВСКОЕ СЕЛЬСКОЕ ПОСЕЛЕНИЕ</a:t>
            </a:r>
            <a:endParaRPr lang="ru-RU" sz="1200" dirty="0" smtClean="0">
              <a:latin typeface="Times New Roman" pitchFamily="18" charset="0"/>
              <a:cs typeface="Times New Roman" pitchFamily="18" charset="0"/>
            </a:endParaRP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6" name="Picture 13" descr="https://im0-tub-ru.yandex.net/i?id=62e3be8b0d8980d4962e5552c08eddd4-l&amp;n=13"/>
          <p:cNvPicPr>
            <a:picLocks noChangeAspect="1" noChangeArrowheads="1"/>
          </p:cNvPicPr>
          <p:nvPr/>
        </p:nvPicPr>
        <p:blipFill>
          <a:blip r:embed="rId4" cstate="print"/>
          <a:srcRect/>
          <a:stretch>
            <a:fillRect/>
          </a:stretch>
        </p:blipFill>
        <p:spPr bwMode="auto">
          <a:xfrm>
            <a:off x="928662" y="3571876"/>
            <a:ext cx="7286676" cy="2928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cstate="print"/>
          <a:srcRect/>
          <a:stretch>
            <a:fillRect/>
          </a:stretch>
        </p:blipFill>
        <p:spPr bwMode="auto">
          <a:xfrm>
            <a:off x="1285852" y="500042"/>
            <a:ext cx="2928958" cy="1500198"/>
          </a:xfrm>
          <a:prstGeom prst="rect">
            <a:avLst/>
          </a:prstGeom>
          <a:noFill/>
          <a:ln w="9525">
            <a:noFill/>
            <a:miter lim="800000"/>
            <a:headEnd/>
            <a:tailEnd/>
          </a:ln>
        </p:spPr>
      </p:pic>
      <p:sp>
        <p:nvSpPr>
          <p:cNvPr id="3" name="Прямоугольник 2"/>
          <p:cNvSpPr/>
          <p:nvPr/>
        </p:nvSpPr>
        <p:spPr>
          <a:xfrm>
            <a:off x="4572000" y="357166"/>
            <a:ext cx="4143404" cy="1569660"/>
          </a:xfrm>
          <a:prstGeom prst="rect">
            <a:avLst/>
          </a:prstGeom>
        </p:spPr>
        <p:txBody>
          <a:bodyPr wrap="square">
            <a:spAutoFit/>
          </a:bodyPr>
          <a:lstStyle/>
          <a:p>
            <a:pPr algn="ctr">
              <a:defRPr/>
            </a:pPr>
            <a:r>
              <a:rPr lang="ru-RU" sz="1600" dirty="0">
                <a:solidFill>
                  <a:srgbClr val="C00000"/>
                </a:solidFill>
                <a:effectLst>
                  <a:outerShdw blurRad="38100" dist="38100" dir="2700000" algn="tl">
                    <a:srgbClr val="000000"/>
                  </a:outerShdw>
                </a:effectLst>
                <a:cs typeface="Arial" charset="0"/>
              </a:rPr>
              <a:t>Основные параметры  решения Собрания депутатов </a:t>
            </a:r>
            <a:r>
              <a:rPr lang="ru-RU" sz="1600" dirty="0" smtClean="0">
                <a:solidFill>
                  <a:srgbClr val="C00000"/>
                </a:solidFill>
                <a:effectLst>
                  <a:outerShdw blurRad="38100" dist="38100" dir="2700000" algn="tl">
                    <a:srgbClr val="000000"/>
                  </a:outerShdw>
                </a:effectLst>
                <a:cs typeface="Arial" charset="0"/>
              </a:rPr>
              <a:t>Красносадовского </a:t>
            </a:r>
            <a:r>
              <a:rPr lang="ru-RU" sz="1600" dirty="0">
                <a:solidFill>
                  <a:srgbClr val="C00000"/>
                </a:solidFill>
                <a:effectLst>
                  <a:outerShdw blurRad="38100" dist="38100" dir="2700000" algn="tl">
                    <a:srgbClr val="000000"/>
                  </a:outerShdw>
                </a:effectLst>
                <a:cs typeface="Arial" charset="0"/>
              </a:rPr>
              <a:t>сельского поселения </a:t>
            </a:r>
            <a:r>
              <a:rPr lang="ru-RU" sz="1600" dirty="0" smtClean="0">
                <a:solidFill>
                  <a:srgbClr val="C00000"/>
                </a:solidFill>
                <a:effectLst>
                  <a:outerShdw blurRad="38100" dist="38100" dir="2700000" algn="tl">
                    <a:srgbClr val="000000"/>
                  </a:outerShdw>
                </a:effectLst>
                <a:cs typeface="Arial" charset="0"/>
              </a:rPr>
              <a:t>«</a:t>
            </a:r>
            <a:r>
              <a:rPr lang="ru-RU" sz="1600" dirty="0">
                <a:solidFill>
                  <a:srgbClr val="C00000"/>
                </a:solidFill>
                <a:effectLst>
                  <a:outerShdw blurRad="38100" dist="38100" dir="2700000" algn="tl">
                    <a:srgbClr val="000000"/>
                  </a:outerShdw>
                </a:effectLst>
                <a:cs typeface="Arial" charset="0"/>
              </a:rPr>
              <a:t>О  бюджете </a:t>
            </a:r>
            <a:r>
              <a:rPr lang="ru-RU" sz="1600" dirty="0" smtClean="0">
                <a:solidFill>
                  <a:srgbClr val="C00000"/>
                </a:solidFill>
                <a:effectLst>
                  <a:outerShdw blurRad="38100" dist="38100" dir="2700000" algn="tl">
                    <a:srgbClr val="000000"/>
                  </a:outerShdw>
                </a:effectLst>
                <a:cs typeface="Arial" charset="0"/>
              </a:rPr>
              <a:t>Красносадовского </a:t>
            </a:r>
            <a:r>
              <a:rPr lang="ru-RU" sz="1600" dirty="0">
                <a:solidFill>
                  <a:srgbClr val="C00000"/>
                </a:solidFill>
                <a:effectLst>
                  <a:outerShdw blurRad="38100" dist="38100" dir="2700000" algn="tl">
                    <a:srgbClr val="000000"/>
                  </a:outerShdw>
                </a:effectLst>
                <a:cs typeface="Arial" charset="0"/>
              </a:rPr>
              <a:t>сельского поселения </a:t>
            </a:r>
            <a:r>
              <a:rPr lang="ru-RU" sz="1600" dirty="0" smtClean="0">
                <a:solidFill>
                  <a:srgbClr val="C00000"/>
                </a:solidFill>
                <a:effectLst>
                  <a:outerShdw blurRad="38100" dist="38100" dir="2700000" algn="tl">
                    <a:srgbClr val="000000"/>
                  </a:outerShdw>
                </a:effectLst>
                <a:cs typeface="Arial" charset="0"/>
              </a:rPr>
              <a:t>Азовского </a:t>
            </a:r>
            <a:r>
              <a:rPr lang="ru-RU" sz="1600" dirty="0">
                <a:solidFill>
                  <a:srgbClr val="C00000"/>
                </a:solidFill>
                <a:effectLst>
                  <a:outerShdw blurRad="38100" dist="38100" dir="2700000" algn="tl">
                    <a:srgbClr val="000000"/>
                  </a:outerShdw>
                </a:effectLst>
                <a:cs typeface="Arial" charset="0"/>
              </a:rPr>
              <a:t>района на </a:t>
            </a:r>
            <a:r>
              <a:rPr lang="ru-RU" sz="1600" dirty="0" smtClean="0">
                <a:solidFill>
                  <a:srgbClr val="C00000"/>
                </a:solidFill>
                <a:effectLst>
                  <a:outerShdw blurRad="38100" dist="38100" dir="2700000" algn="tl">
                    <a:srgbClr val="000000"/>
                  </a:outerShdw>
                </a:effectLst>
                <a:cs typeface="Arial" charset="0"/>
              </a:rPr>
              <a:t>2023 </a:t>
            </a:r>
            <a:r>
              <a:rPr lang="ru-RU" sz="1600" dirty="0">
                <a:solidFill>
                  <a:srgbClr val="C00000"/>
                </a:solidFill>
                <a:effectLst>
                  <a:outerShdw blurRad="38100" dist="38100" dir="2700000" algn="tl">
                    <a:srgbClr val="000000"/>
                  </a:outerShdw>
                </a:effectLst>
                <a:cs typeface="Arial" charset="0"/>
              </a:rPr>
              <a:t>год и плановый период </a:t>
            </a:r>
            <a:r>
              <a:rPr lang="ru-RU" sz="1600" dirty="0" smtClean="0">
                <a:solidFill>
                  <a:srgbClr val="C00000"/>
                </a:solidFill>
                <a:effectLst>
                  <a:outerShdw blurRad="38100" dist="38100" dir="2700000" algn="tl">
                    <a:srgbClr val="000000"/>
                  </a:outerShdw>
                </a:effectLst>
                <a:cs typeface="Arial" charset="0"/>
              </a:rPr>
              <a:t>2024 </a:t>
            </a:r>
            <a:r>
              <a:rPr lang="ru-RU" sz="1600" dirty="0">
                <a:solidFill>
                  <a:srgbClr val="C00000"/>
                </a:solidFill>
                <a:effectLst>
                  <a:outerShdw blurRad="38100" dist="38100" dir="2700000" algn="tl">
                    <a:srgbClr val="000000"/>
                  </a:outerShdw>
                </a:effectLst>
                <a:cs typeface="Arial" charset="0"/>
              </a:rPr>
              <a:t>и </a:t>
            </a:r>
            <a:r>
              <a:rPr lang="ru-RU" sz="1600" dirty="0" smtClean="0">
                <a:solidFill>
                  <a:srgbClr val="C00000"/>
                </a:solidFill>
                <a:effectLst>
                  <a:outerShdw blurRad="38100" dist="38100" dir="2700000" algn="tl">
                    <a:srgbClr val="000000"/>
                  </a:outerShdw>
                </a:effectLst>
                <a:cs typeface="Arial" charset="0"/>
              </a:rPr>
              <a:t>2025 </a:t>
            </a:r>
            <a:r>
              <a:rPr lang="ru-RU" sz="1600" dirty="0">
                <a:solidFill>
                  <a:srgbClr val="C00000"/>
                </a:solidFill>
                <a:effectLst>
                  <a:outerShdw blurRad="38100" dist="38100" dir="2700000" algn="tl">
                    <a:srgbClr val="000000"/>
                  </a:outerShdw>
                </a:effectLst>
                <a:cs typeface="Arial" charset="0"/>
              </a:rPr>
              <a:t>годов»</a:t>
            </a:r>
            <a:endParaRPr lang="ru-RU" sz="1600" dirty="0">
              <a:solidFill>
                <a:srgbClr val="C00000"/>
              </a:solidFill>
              <a:cs typeface="Arial"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3180529330"/>
              </p:ext>
            </p:extLst>
          </p:nvPr>
        </p:nvGraphicFramePr>
        <p:xfrm>
          <a:off x="1500166" y="2115512"/>
          <a:ext cx="7072334" cy="4320007"/>
        </p:xfrm>
        <a:graphic>
          <a:graphicData uri="http://schemas.openxmlformats.org/drawingml/2006/table">
            <a:tbl>
              <a:tblPr/>
              <a:tblGrid>
                <a:gridCol w="3628657"/>
                <a:gridCol w="1168291"/>
                <a:gridCol w="1168291"/>
                <a:gridCol w="1107095"/>
              </a:tblGrid>
              <a:tr h="38091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Доходы, всего</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15605,1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13800,0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12876,3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23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ea typeface="Arial Cyr"/>
                          <a:cs typeface="Times New Roman" pitchFamily="18" charset="0"/>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5256,4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5288,5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5343,7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Безвозмездные поступления 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10348,7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8511,5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7532,6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ea typeface="Arial Cyr"/>
                          <a:cs typeface="Times New Roman" pitchFamily="18" charset="0"/>
                        </a:rPr>
                        <a:t>Дотации на выравнивание бюджетной обеспеченности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9354,3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10064,7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6545,7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91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II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Расходы, всего</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15605,1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13800,0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12876,3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23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smtClean="0">
                          <a:ln>
                            <a:noFill/>
                          </a:ln>
                          <a:solidFill>
                            <a:srgbClr val="0070C0"/>
                          </a:solidFill>
                          <a:effectLst/>
                          <a:latin typeface="Times New Roman" pitchFamily="18" charset="0"/>
                          <a:ea typeface="Arial Cyr"/>
                          <a:cs typeface="Times New Roman" pitchFamily="18" charset="0"/>
                        </a:rPr>
                        <a:t>III</a:t>
                      </a: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 Дефицит (-), профицит (+)</a:t>
                      </a:r>
                      <a:endParaRPr kumimoji="0" lang="ru-RU" sz="1800" b="0" i="0" u="none" strike="noStrike" cap="none" normalizeH="0" baseline="0" smtClean="0">
                        <a:ln>
                          <a:noFill/>
                        </a:ln>
                        <a:solidFill>
                          <a:srgbClr val="0070C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746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VI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Источники финансирования дефицита</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644983400"/>
              </p:ext>
            </p:extLst>
          </p:nvPr>
        </p:nvGraphicFramePr>
        <p:xfrm>
          <a:off x="857225" y="928670"/>
          <a:ext cx="7858180" cy="5586081"/>
        </p:xfrm>
        <a:graphic>
          <a:graphicData uri="http://schemas.openxmlformats.org/drawingml/2006/table">
            <a:tbl>
              <a:tblPr/>
              <a:tblGrid>
                <a:gridCol w="1832563">
                  <a:extLst>
                    <a:ext uri="{9D8B030D-6E8A-4147-A177-3AD203B41FA5}">
                      <a16:colId xmlns:a16="http://schemas.microsoft.com/office/drawing/2014/main" xmlns="" val="20000"/>
                    </a:ext>
                  </a:extLst>
                </a:gridCol>
                <a:gridCol w="775315">
                  <a:extLst>
                    <a:ext uri="{9D8B030D-6E8A-4147-A177-3AD203B41FA5}">
                      <a16:colId xmlns:a16="http://schemas.microsoft.com/office/drawing/2014/main" xmlns="" val="20001"/>
                    </a:ext>
                  </a:extLst>
                </a:gridCol>
                <a:gridCol w="708322">
                  <a:extLst>
                    <a:ext uri="{9D8B030D-6E8A-4147-A177-3AD203B41FA5}">
                      <a16:colId xmlns:a16="http://schemas.microsoft.com/office/drawing/2014/main" xmlns="" val="20002"/>
                    </a:ext>
                  </a:extLst>
                </a:gridCol>
                <a:gridCol w="793019">
                  <a:extLst>
                    <a:ext uri="{9D8B030D-6E8A-4147-A177-3AD203B41FA5}">
                      <a16:colId xmlns:a16="http://schemas.microsoft.com/office/drawing/2014/main" xmlns="" val="20003"/>
                    </a:ext>
                  </a:extLst>
                </a:gridCol>
                <a:gridCol w="866122">
                  <a:extLst>
                    <a:ext uri="{9D8B030D-6E8A-4147-A177-3AD203B41FA5}">
                      <a16:colId xmlns:a16="http://schemas.microsoft.com/office/drawing/2014/main" xmlns="" val="20004"/>
                    </a:ext>
                  </a:extLst>
                </a:gridCol>
                <a:gridCol w="2882839">
                  <a:extLst>
                    <a:ext uri="{9D8B030D-6E8A-4147-A177-3AD203B41FA5}">
                      <a16:colId xmlns:a16="http://schemas.microsoft.com/office/drawing/2014/main" xmlns="" val="20005"/>
                    </a:ext>
                  </a:extLst>
                </a:gridCol>
              </a:tblGrid>
              <a:tr h="2871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0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5707,3</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5875,5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5982,4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8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0,03%</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502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7526,0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56,85%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6807,2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7280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13237,7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12687,3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5987,4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30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5707,3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5875,5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5982,4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3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1021,3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17,90</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1295,4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626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71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470,4</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493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4202,9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4202,9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4202,9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519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2279964265"/>
              </p:ext>
            </p:extLst>
          </p:nvPr>
        </p:nvGraphicFramePr>
        <p:xfrm>
          <a:off x="6156176" y="1285860"/>
          <a:ext cx="2736304" cy="214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1474751175"/>
              </p:ext>
            </p:extLst>
          </p:nvPr>
        </p:nvGraphicFramePr>
        <p:xfrm>
          <a:off x="5929322" y="3571876"/>
          <a:ext cx="2714644" cy="292895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3221921685"/>
              </p:ext>
            </p:extLst>
          </p:nvPr>
        </p:nvGraphicFramePr>
        <p:xfrm>
          <a:off x="642909" y="1034572"/>
          <a:ext cx="8072494" cy="2108675"/>
        </p:xfrm>
        <a:graphic>
          <a:graphicData uri="http://schemas.openxmlformats.org/drawingml/2006/table">
            <a:tbl>
              <a:tblPr/>
              <a:tblGrid>
                <a:gridCol w="2457875">
                  <a:extLst>
                    <a:ext uri="{9D8B030D-6E8A-4147-A177-3AD203B41FA5}">
                      <a16:colId xmlns:a16="http://schemas.microsoft.com/office/drawing/2014/main" xmlns="" val="20000"/>
                    </a:ext>
                  </a:extLst>
                </a:gridCol>
                <a:gridCol w="933127">
                  <a:extLst>
                    <a:ext uri="{9D8B030D-6E8A-4147-A177-3AD203B41FA5}">
                      <a16:colId xmlns:a16="http://schemas.microsoft.com/office/drawing/2014/main" xmlns="" val="20001"/>
                    </a:ext>
                  </a:extLst>
                </a:gridCol>
                <a:gridCol w="790433">
                  <a:extLst>
                    <a:ext uri="{9D8B030D-6E8A-4147-A177-3AD203B41FA5}">
                      <a16:colId xmlns:a16="http://schemas.microsoft.com/office/drawing/2014/main" xmlns="" val="20002"/>
                    </a:ext>
                  </a:extLst>
                </a:gridCol>
                <a:gridCol w="897238">
                  <a:extLst>
                    <a:ext uri="{9D8B030D-6E8A-4147-A177-3AD203B41FA5}">
                      <a16:colId xmlns:a16="http://schemas.microsoft.com/office/drawing/2014/main" xmlns="" val="20003"/>
                    </a:ext>
                  </a:extLst>
                </a:gridCol>
                <a:gridCol w="898470">
                  <a:extLst>
                    <a:ext uri="{9D8B030D-6E8A-4147-A177-3AD203B41FA5}">
                      <a16:colId xmlns:a16="http://schemas.microsoft.com/office/drawing/2014/main" xmlns="" val="20004"/>
                    </a:ext>
                  </a:extLst>
                </a:gridCol>
                <a:gridCol w="2095351">
                  <a:extLst>
                    <a:ext uri="{9D8B030D-6E8A-4147-A177-3AD203B41FA5}">
                      <a16:colId xmlns:a16="http://schemas.microsoft.com/office/drawing/2014/main" xmlns="" val="20005"/>
                    </a:ext>
                  </a:extLst>
                </a:gridCol>
              </a:tblGrid>
              <a:tr h="3517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1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7526,0</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6807,2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85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7273,0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87,85%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6545,7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819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bl>
          </a:graphicData>
        </a:graphic>
      </p:graphicFrame>
      <p:graphicFrame>
        <p:nvGraphicFramePr>
          <p:cNvPr id="13" name="Диаграмма 12"/>
          <p:cNvGraphicFramePr/>
          <p:nvPr>
            <p:extLst>
              <p:ext uri="{D42A27DB-BD31-4B8C-83A1-F6EECF244321}">
                <p14:modId xmlns:p14="http://schemas.microsoft.com/office/powerpoint/2010/main" xmlns="" val="3433064542"/>
              </p:ext>
            </p:extLst>
          </p:nvPr>
        </p:nvGraphicFramePr>
        <p:xfrm>
          <a:off x="6715140" y="1357298"/>
          <a:ext cx="1928826" cy="157163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6"/>
          <p:cNvPicPr>
            <a:picLocks noChangeAspect="1" noChangeArrowheads="1"/>
          </p:cNvPicPr>
          <p:nvPr/>
        </p:nvPicPr>
        <p:blipFill>
          <a:blip r:embed="rId5" cstate="print"/>
          <a:srcRect/>
          <a:stretch>
            <a:fillRect/>
          </a:stretch>
        </p:blipFill>
        <p:spPr bwMode="auto">
          <a:xfrm>
            <a:off x="2786050" y="3571876"/>
            <a:ext cx="3643338" cy="2221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643475" y="357188"/>
            <a:ext cx="7907338" cy="768350"/>
            <a:chOff x="-207" y="225"/>
            <a:chExt cx="5564" cy="484"/>
          </a:xfrm>
        </p:grpSpPr>
        <p:pic>
          <p:nvPicPr>
            <p:cNvPr id="26625" name="Скругленный прямоугольник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7" y="225"/>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270"/>
              <a:ext cx="5088" cy="36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graphicFrame>
        <p:nvGraphicFramePr>
          <p:cNvPr id="29698" name="Содержимое 8"/>
          <p:cNvGraphicFramePr>
            <a:graphicFrameLocks noGrp="1"/>
          </p:cNvGraphicFramePr>
          <p:nvPr>
            <p:extLst>
              <p:ext uri="{D42A27DB-BD31-4B8C-83A1-F6EECF244321}">
                <p14:modId xmlns:p14="http://schemas.microsoft.com/office/powerpoint/2010/main" xmlns="" val="2162753767"/>
              </p:ext>
            </p:extLst>
          </p:nvPr>
        </p:nvGraphicFramePr>
        <p:xfrm>
          <a:off x="1785918" y="1142984"/>
          <a:ext cx="6429420" cy="3143272"/>
        </p:xfrm>
        <a:graphic>
          <a:graphicData uri="http://schemas.openxmlformats.org/presentationml/2006/ole">
            <p:oleObj spid="_x0000_s29704" name="Worksheet" r:id="rId5" imgW="7857985" imgH="4200468" progId="Excel.Sheet.8">
              <p:embed/>
            </p:oleObj>
          </a:graphicData>
        </a:graphic>
      </p:graphicFrame>
      <p:sp>
        <p:nvSpPr>
          <p:cNvPr id="7" name="Заголовок 6"/>
          <p:cNvSpPr>
            <a:spLocks noGrp="1"/>
          </p:cNvSpPr>
          <p:nvPr>
            <p:ph type="title" idx="4294967295"/>
          </p:nvPr>
        </p:nvSpPr>
        <p:spPr>
          <a:xfrm>
            <a:off x="642910" y="4429132"/>
            <a:ext cx="8143932" cy="1608018"/>
          </a:xfrm>
        </p:spPr>
        <p:txBody>
          <a:bodyPr>
            <a:normAutofit fontScale="90000"/>
          </a:bodyPr>
          <a:lstStyle/>
          <a:p>
            <a:r>
              <a:rPr lang="ru-RU" sz="1600" kern="1200" dirty="0" smtClean="0">
                <a:solidFill>
                  <a:schemeClr val="tx1"/>
                </a:solidFill>
                <a:effectLst/>
                <a:latin typeface="Times New Roman"/>
                <a:ea typeface="+mj-ea"/>
                <a:cs typeface="Times New Roman"/>
              </a:rPr>
              <a:t>Программный бюджет поселения - это совокупность муниципальных программ, в которых распределены расходы бюджета.</a:t>
            </a:r>
            <a:br>
              <a:rPr lang="ru-RU" sz="1600" kern="1200" dirty="0" smtClean="0">
                <a:solidFill>
                  <a:schemeClr val="tx1"/>
                </a:solidFill>
                <a:effectLst/>
                <a:latin typeface="Times New Roman"/>
                <a:ea typeface="+mj-ea"/>
                <a:cs typeface="Times New Roman"/>
              </a:rPr>
            </a:br>
            <a:r>
              <a:rPr lang="ru-RU" sz="1600" kern="1200" dirty="0" smtClean="0">
                <a:solidFill>
                  <a:schemeClr val="tx1"/>
                </a:solidFill>
                <a:effectLst/>
                <a:latin typeface="Times New Roman"/>
                <a:ea typeface="+mj-ea"/>
                <a:cs typeface="Times New Roman"/>
              </a:rPr>
              <a:t>Программно - целевые принципы бюджетного планирования являются основным инструментом повышения эффективности бюджетных расходов, достижения устойчивого развития, обеспечения стабильности финансов. Кроме того, программный бюджет обеспечивает прямую взаимосвязь между распределением бюджетных ресурсов и результатами их использования, является индикатором по направлениям деятельности и сигнализирует о плохом или хорошем результате.</a:t>
            </a:r>
            <a:endParaRPr lang="ru-RU" dirty="0">
              <a:solidFill>
                <a:schemeClr val="tx1"/>
              </a:solidFill>
              <a:effectLst/>
            </a:endParaRPr>
          </a:p>
        </p:txBody>
      </p:sp>
      <p:sp>
        <p:nvSpPr>
          <p:cNvPr id="8" name="TextBox 7"/>
          <p:cNvSpPr txBox="1"/>
          <p:nvPr/>
        </p:nvSpPr>
        <p:spPr>
          <a:xfrm>
            <a:off x="1000100" y="1214421"/>
            <a:ext cx="714380" cy="2154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800" b="1" i="1" dirty="0" err="1"/>
              <a:t>тыс.руб</a:t>
            </a:r>
            <a:r>
              <a:rPr lang="ru-RU" sz="800" b="1" i="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857224" y="357166"/>
            <a:ext cx="7715304"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2023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617127976"/>
              </p:ext>
            </p:extLst>
          </p:nvPr>
        </p:nvGraphicFramePr>
        <p:xfrm>
          <a:off x="785786" y="1214422"/>
          <a:ext cx="7812706" cy="51269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354450" y="285728"/>
            <a:ext cx="7608428" cy="6000792"/>
          </a:xfrm>
          <a:prstGeom prst="rect">
            <a:avLst/>
          </a:prstGeom>
          <a:noFill/>
          <a:ln w="9525">
            <a:noFill/>
            <a:miter lim="800000"/>
            <a:headEnd/>
            <a:tailEnd/>
          </a:ln>
        </p:spPr>
      </p:pic>
      <p:sp>
        <p:nvSpPr>
          <p:cNvPr id="3" name="Прямоугольник 2"/>
          <p:cNvSpPr/>
          <p:nvPr/>
        </p:nvSpPr>
        <p:spPr>
          <a:xfrm>
            <a:off x="3857620" y="1214422"/>
            <a:ext cx="2214578" cy="830997"/>
          </a:xfrm>
          <a:prstGeom prst="rect">
            <a:avLst/>
          </a:prstGeom>
        </p:spPr>
        <p:txBody>
          <a:bodyPr wrap="square">
            <a:spAutoFit/>
          </a:bodyPr>
          <a:lstStyle/>
          <a:p>
            <a:pPr algn="ctr">
              <a:defRPr/>
            </a:pPr>
            <a:r>
              <a:rPr lang="ru-RU" sz="1600" dirty="0" smtClean="0"/>
              <a:t>СПАСИБО ЗА ВНИМАНИЕ И НЕРАВНОДУШИЕ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383194" cy="5881707"/>
          </a:xfrm>
          <a:gradFill rotWithShape="1">
            <a:gsLst>
              <a:gs pos="0">
                <a:srgbClr val="CCECFF">
                  <a:alpha val="59000"/>
                </a:srgbClr>
              </a:gs>
              <a:gs pos="100000">
                <a:srgbClr val="FFCC66">
                  <a:alpha val="45000"/>
                </a:srgbClr>
              </a:gs>
            </a:gsLst>
            <a:lin ang="5400000" scaled="1"/>
          </a:gradFill>
        </p:spPr>
        <p:txBody>
          <a:bodyPr>
            <a:normAutofit lnSpcReduction="10000"/>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400" b="1" dirty="0" smtClean="0">
                <a:solidFill>
                  <a:srgbClr val="CC0000"/>
                </a:solidFill>
                <a:latin typeface="Garamond" pitchFamily="18" charset="0"/>
              </a:rPr>
              <a:t>Уважаемые жители Красносадовского сельского поселения!</a:t>
            </a: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latin typeface="Times New Roman" pitchFamily="18" charset="0"/>
                <a:cs typeface="Times New Roman" pitchFamily="18" charset="0"/>
              </a:rPr>
              <a:t>Представляем вашему вниманию проект бюджета Красносадовского сельского поселения Азовского района на </a:t>
            </a:r>
            <a:r>
              <a:rPr lang="ru-RU" sz="1800" dirty="0" smtClean="0">
                <a:latin typeface="Times New Roman" pitchFamily="18" charset="0"/>
                <a:cs typeface="Times New Roman" pitchFamily="18" charset="0"/>
              </a:rPr>
              <a:t>2023 </a:t>
            </a:r>
            <a:r>
              <a:rPr lang="ru-RU" sz="1800" dirty="0" smtClean="0">
                <a:latin typeface="Times New Roman" pitchFamily="18" charset="0"/>
                <a:cs typeface="Times New Roman" pitchFamily="18" charset="0"/>
              </a:rPr>
              <a:t>год и на плановый период </a:t>
            </a:r>
            <a:r>
              <a:rPr lang="ru-RU" sz="1800" dirty="0" smtClean="0">
                <a:latin typeface="Times New Roman" pitchFamily="18" charset="0"/>
                <a:cs typeface="Times New Roman" pitchFamily="18" charset="0"/>
              </a:rPr>
              <a:t>2024 </a:t>
            </a:r>
            <a:r>
              <a:rPr lang="ru-RU" sz="1800" dirty="0" smtClean="0">
                <a:latin typeface="Times New Roman" pitchFamily="18" charset="0"/>
                <a:cs typeface="Times New Roman" pitchFamily="18" charset="0"/>
              </a:rPr>
              <a:t>и </a:t>
            </a:r>
            <a:r>
              <a:rPr lang="ru-RU" sz="1800" dirty="0" smtClean="0">
                <a:latin typeface="Times New Roman" pitchFamily="18" charset="0"/>
                <a:cs typeface="Times New Roman" pitchFamily="18" charset="0"/>
              </a:rPr>
              <a:t>2025 </a:t>
            </a:r>
            <a:r>
              <a:rPr lang="ru-RU" sz="1800" dirty="0" smtClean="0">
                <a:latin typeface="Times New Roman" pitchFamily="18" charset="0"/>
                <a:cs typeface="Times New Roman" pitchFamily="18" charset="0"/>
              </a:rPr>
              <a:t>годов в рамках </a:t>
            </a:r>
            <a:r>
              <a:rPr lang="ru-RU"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Бюджет для граждан».</a:t>
            </a:r>
            <a:r>
              <a:rPr lang="ru-RU" sz="1800" dirty="0" smtClean="0">
                <a:solidFill>
                  <a:srgbClr val="FF0000"/>
                </a:solidFill>
                <a:latin typeface="Times New Roman" pitchFamily="18" charset="0"/>
                <a:cs typeface="Times New Roman" pitchFamily="18" charset="0"/>
              </a:rPr>
              <a:t>    </a:t>
            </a:r>
          </a:p>
          <a:p>
            <a:pPr marL="174625" indent="185738" algn="just">
              <a:spcBef>
                <a:spcPct val="0"/>
              </a:spcBef>
              <a:buFont typeface="Wingdings 2" pitchFamily="18" charset="2"/>
              <a:buNone/>
              <a:tabLst>
                <a:tab pos="174625" algn="l"/>
                <a:tab pos="8074025" algn="l"/>
              </a:tabLst>
            </a:pPr>
            <a:r>
              <a:rPr lang="ru-RU" sz="1800" dirty="0" smtClean="0">
                <a:latin typeface="Times New Roman" pitchFamily="18" charset="0"/>
                <a:cs typeface="Times New Roman" pitchFamily="18" charset="0"/>
              </a:rPr>
              <a:t> 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479090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Бюджет – </a:t>
            </a:r>
            <a:r>
              <a:rPr lang="ru-RU" altLang="ru-RU" sz="1600" dirty="0" smtClean="0">
                <a:solidFill>
                  <a:srgbClr val="0070C0"/>
                </a:solidFill>
                <a:latin typeface="Times New Roman" pitchFamily="18" charset="0"/>
                <a:cs typeface="Times New Roman" pitchFamily="18" charset="0"/>
              </a:rPr>
              <a:t>это план доходов и расходов на определенный период </a:t>
            </a:r>
          </a:p>
        </p:txBody>
      </p:sp>
      <p:sp>
        <p:nvSpPr>
          <p:cNvPr id="10247" name="Прямоугольник 9"/>
          <p:cNvSpPr>
            <a:spLocks noChangeArrowheads="1"/>
          </p:cNvSpPr>
          <p:nvPr/>
        </p:nvSpPr>
        <p:spPr bwMode="auto">
          <a:xfrm>
            <a:off x="785786" y="3071810"/>
            <a:ext cx="457203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Доходы бюджета – это поступающие </a:t>
            </a:r>
          </a:p>
          <a:p>
            <a:pPr algn="just" eaLnBrk="1" hangingPunct="1"/>
            <a:r>
              <a:rPr lang="ru-RU" altLang="ru-RU" sz="1600" b="1" dirty="0" smtClean="0">
                <a:solidFill>
                  <a:srgbClr val="0070C0"/>
                </a:solidFill>
                <a:latin typeface="Times New Roman" pitchFamily="18" charset="0"/>
                <a:cs typeface="Times New Roman" pitchFamily="18" charset="0"/>
              </a:rPr>
              <a:t>в бюджет денежные средства </a:t>
            </a:r>
            <a:r>
              <a:rPr lang="ru-RU" sz="1600" b="1" dirty="0" err="1" smtClean="0">
                <a:solidFill>
                  <a:srgbClr val="0070C0"/>
                </a:solidFill>
                <a:latin typeface="Times New Roman" pitchFamily="18" charset="0"/>
                <a:cs typeface="Times New Roman" pitchFamily="18" charset="0"/>
              </a:rPr>
              <a:t>средства</a:t>
            </a:r>
            <a:r>
              <a:rPr lang="ru-RU" sz="1600" dirty="0" smtClean="0">
                <a:solidFill>
                  <a:srgbClr val="0070C0"/>
                </a:solidFill>
                <a:latin typeface="Times New Roman" pitchFamily="18" charset="0"/>
                <a:cs typeface="Times New Roman" pitchFamily="18" charset="0"/>
              </a:rPr>
              <a:t> (налоги юридических и физических лиц,  административные сборы и платежи, безвозмездные поступления)</a:t>
            </a:r>
            <a:endParaRPr lang="ru-RU" altLang="ru-RU" sz="1600" dirty="0" smtClean="0">
              <a:solidFill>
                <a:srgbClr val="0070C0"/>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Расходы бюджета – это выплачиваемые из бюджета денежные средства </a:t>
            </a:r>
            <a:r>
              <a:rPr lang="ru-RU" sz="1600" dirty="0" smtClean="0">
                <a:solidFill>
                  <a:srgbClr val="0070C0"/>
                </a:solidFill>
                <a:latin typeface="Times New Roman" pitchFamily="18" charset="0"/>
                <a:cs typeface="Times New Roman" pitchFamily="18" charset="0"/>
              </a:rPr>
              <a:t>(содержание муниципальных  бюджетных </a:t>
            </a:r>
            <a:r>
              <a:rPr lang="ru-RU" sz="1600" dirty="0" smtClean="0">
                <a:solidFill>
                  <a:srgbClr val="0070C0"/>
                </a:solidFill>
                <a:latin typeface="Times New Roman" pitchFamily="18" charset="0"/>
                <a:cs typeface="Times New Roman" pitchFamily="18" charset="0"/>
              </a:rPr>
              <a:t>учреждений, </a:t>
            </a:r>
            <a:r>
              <a:rPr lang="ru-RU" sz="1600" dirty="0" smtClean="0">
                <a:solidFill>
                  <a:srgbClr val="0070C0"/>
                </a:solidFill>
                <a:latin typeface="Times New Roman" pitchFamily="18" charset="0"/>
                <a:cs typeface="Times New Roman" pitchFamily="18" charset="0"/>
              </a:rPr>
              <a:t>благоустройство территории,  ремонт дорог и прочее)</a:t>
            </a:r>
            <a:endParaRPr lang="ru-RU" altLang="ru-RU" sz="1600" dirty="0" smtClean="0">
              <a:solidFill>
                <a:srgbClr val="0070C0"/>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787" y="646442"/>
            <a:ext cx="3187902"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4" y="4509120"/>
            <a:ext cx="3615357" cy="17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ttps://kalendar2018.ru/wp-content/uploads/2015/11/income-1024x683.jpg"/>
          <p:cNvPicPr>
            <a:picLocks noChangeAspect="1" noChangeArrowheads="1"/>
          </p:cNvPicPr>
          <p:nvPr/>
        </p:nvPicPr>
        <p:blipFill>
          <a:blip r:embed="rId4" cstate="print"/>
          <a:srcRect/>
          <a:stretch>
            <a:fillRect/>
          </a:stretch>
        </p:blipFill>
        <p:spPr bwMode="auto">
          <a:xfrm>
            <a:off x="5429256" y="2500306"/>
            <a:ext cx="3371872" cy="2253245"/>
          </a:xfrm>
          <a:prstGeom prst="rect">
            <a:avLst/>
          </a:prstGeom>
          <a:noFill/>
          <a:ln w="9525">
            <a:noFill/>
            <a:miter lim="800000"/>
            <a:headEnd/>
            <a:tailEnd/>
          </a:ln>
        </p:spPr>
      </p:pic>
    </p:spTree>
    <p:extLst>
      <p:ext uri="{BB962C8B-B14F-4D97-AF65-F5344CB8AC3E}">
        <p14:creationId xmlns:p14="http://schemas.microsoft.com/office/powerpoint/2010/main" xmlns=""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a:t>
            </a:r>
            <a:r>
              <a:rPr lang="ru-RU" sz="1400" dirty="0" smtClean="0">
                <a:latin typeface="Constantia" pitchFamily="18" charset="0"/>
              </a:rPr>
              <a:t>налог </a:t>
            </a:r>
            <a:r>
              <a:rPr lang="ru-RU" sz="1400" dirty="0">
                <a:latin typeface="Constantia" pitchFamily="18" charset="0"/>
              </a:rPr>
              <a:t>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1285852" y="2857496"/>
            <a:ext cx="2214578" cy="292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культуру</a:t>
            </a:r>
            <a:endParaRPr lang="ru-RU" sz="1300" b="1" dirty="0">
              <a:latin typeface="Constantia" pitchFamily="18" charset="0"/>
            </a:endParaRPr>
          </a:p>
        </p:txBody>
      </p:sp>
      <p:sp>
        <p:nvSpPr>
          <p:cNvPr id="81930" name="Прямоугольник 35"/>
          <p:cNvSpPr>
            <a:spLocks noChangeArrowheads="1"/>
          </p:cNvSpPr>
          <p:nvPr/>
        </p:nvSpPr>
        <p:spPr bwMode="auto">
          <a:xfrm>
            <a:off x="1214414" y="5429264"/>
            <a:ext cx="2428892"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4000496"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5429264"/>
            <a:ext cx="236538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643702"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429388" y="5429264"/>
            <a:ext cx="2143140" cy="47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pic>
        <p:nvPicPr>
          <p:cNvPr id="8193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428728" y="1500174"/>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000496" y="1428736"/>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715140" y="1357298"/>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28728" y="3929066"/>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929058" y="392906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29388" y="3929066"/>
            <a:ext cx="2087562" cy="128588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a:t>
            </a:r>
            <a:r>
              <a:rPr lang="ru-RU" altLang="ru-RU" i="1" dirty="0" smtClean="0"/>
              <a:t>социально-экономического </a:t>
            </a:r>
            <a:r>
              <a:rPr lang="ru-RU" altLang="ru-RU" i="1" dirty="0"/>
              <a:t>развития </a:t>
            </a:r>
            <a:r>
              <a:rPr lang="ru-RU" altLang="ru-RU" i="1" dirty="0" smtClean="0"/>
              <a:t>Красносадовского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xmlns=""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4407</TotalTime>
  <Words>771</Words>
  <Application>Microsoft Office PowerPoint</Application>
  <PresentationFormat>Экран (4:3)</PresentationFormat>
  <Paragraphs>177</Paragraphs>
  <Slides>15</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Аспект</vt:lpstr>
      <vt:lpstr>Лист Microsoft Office Excel 97-2003</vt:lpstr>
      <vt:lpstr> ПРОЕКТ БЮДЖЕТА КРАСНОСАДОВСКОГО СЕЛЬСКОГО ПОСЕЛЕНИЯ АЗОВСКОГО РАЙОНА  НА 2023 ГОД И НА ПЛАНОВЫЙ ПЕРИОД  2024 И 2025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Программный бюджет поселения - это совокупность муниципальных программ, в которых распределены расходы бюджета. Программно - целевые принципы бюджетного планирования являются основным инструментом повышения эффективности бюджетных расходов, достижения устойчивого развития, обеспечения стабильности финансов. Кроме того, программный бюджет обеспечивает прямую взаимосвязь между распределением бюджетных ресурсов и результатами их использования, является индикатором по направлениям деятельности и сигнализирует о плохом или хорошем результате.</vt:lpstr>
      <vt:lpstr>Слайд 14</vt:lpstr>
      <vt:lpstr>Слайд 15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318</cp:revision>
  <dcterms:created xsi:type="dcterms:W3CDTF">2013-11-12T07:49:12Z</dcterms:created>
  <dcterms:modified xsi:type="dcterms:W3CDTF">2022-11-24T13:06:59Z</dcterms:modified>
</cp:coreProperties>
</file>