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17"/>
  </p:notesMasterIdLst>
  <p:handoutMasterIdLst>
    <p:handoutMasterId r:id="rId18"/>
  </p:handoutMasterIdLst>
  <p:sldIdLst>
    <p:sldId id="256" r:id="rId2"/>
    <p:sldId id="257" r:id="rId3"/>
    <p:sldId id="292" r:id="rId4"/>
    <p:sldId id="258" r:id="rId5"/>
    <p:sldId id="285" r:id="rId6"/>
    <p:sldId id="294" r:id="rId7"/>
    <p:sldId id="295" r:id="rId8"/>
    <p:sldId id="296" r:id="rId9"/>
    <p:sldId id="297" r:id="rId10"/>
    <p:sldId id="298" r:id="rId11"/>
    <p:sldId id="264" r:id="rId12"/>
    <p:sldId id="290" r:id="rId13"/>
    <p:sldId id="281" r:id="rId14"/>
    <p:sldId id="266" r:id="rId15"/>
    <p:sldId id="299"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000000"/>
    <a:srgbClr val="0033CC"/>
    <a:srgbClr val="993300"/>
    <a:srgbClr val="FFCC66"/>
    <a:srgbClr val="FFFFFF"/>
    <a:srgbClr val="66CCFF"/>
    <a:srgbClr val="FFFFCC"/>
    <a:srgbClr val="CC0000"/>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5" autoAdjust="0"/>
    <p:restoredTop sz="97586" autoAdjust="0"/>
  </p:normalViewPr>
  <p:slideViewPr>
    <p:cSldViewPr>
      <p:cViewPr varScale="1">
        <p:scale>
          <a:sx n="87" d="100"/>
          <a:sy n="87" d="100"/>
        </p:scale>
        <p:origin x="-66" y="-5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_____Microsoft_Office_Excel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chart1.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a:pPr>
            <a:r>
              <a:rPr lang="ru-RU" sz="900" dirty="0"/>
              <a:t>Структура доходов </a:t>
            </a:r>
            <a:r>
              <a:rPr lang="ru-RU" sz="900" dirty="0" smtClean="0"/>
              <a:t>бюджета, %</a:t>
            </a:r>
            <a:endParaRPr lang="ru-RU" sz="900" dirty="0"/>
          </a:p>
        </c:rich>
      </c:tx>
      <c:layout>
        <c:manualLayout>
          <c:xMode val="edge"/>
          <c:yMode val="edge"/>
          <c:x val="0.20660021693496045"/>
          <c:y val="1.4401925054193907E-2"/>
        </c:manualLayout>
      </c:layout>
    </c:title>
    <c:view3D>
      <c:rotX val="30"/>
      <c:perspective val="30"/>
    </c:view3D>
    <c:plotArea>
      <c:layout>
        <c:manualLayout>
          <c:layoutTarget val="inner"/>
          <c:xMode val="edge"/>
          <c:yMode val="edge"/>
          <c:x val="4.6412971658119966E-2"/>
          <c:y val="0.13596305609383624"/>
          <c:w val="0.55972874358989488"/>
          <c:h val="0.7666891725742746"/>
        </c:manualLayout>
      </c:layout>
      <c:pie3DChart>
        <c:varyColors val="1"/>
        <c:ser>
          <c:idx val="0"/>
          <c:order val="0"/>
          <c:tx>
            <c:strRef>
              <c:f>Лист1!$B$1</c:f>
              <c:strCache>
                <c:ptCount val="1"/>
                <c:pt idx="0">
                  <c:v>Структура доходов бюджета</c:v>
                </c:pt>
              </c:strCache>
            </c:strRef>
          </c:tx>
          <c:dLbls>
            <c:dLbl>
              <c:idx val="0"/>
              <c:layout>
                <c:manualLayout>
                  <c:x val="4.9170340722375864E-3"/>
                  <c:y val="-0.13499629835185509"/>
                </c:manualLayout>
              </c:layout>
              <c:tx>
                <c:rich>
                  <a:bodyPr/>
                  <a:lstStyle/>
                  <a:p>
                    <a:r>
                      <a:rPr lang="ru-RU" dirty="0" smtClean="0"/>
                      <a:t>28</a:t>
                    </a:r>
                    <a:r>
                      <a:rPr lang="en-US" dirty="0" smtClean="0"/>
                      <a:t>,</a:t>
                    </a:r>
                    <a:r>
                      <a:rPr lang="ru-RU" dirty="0" smtClean="0"/>
                      <a:t>6</a:t>
                    </a:r>
                    <a:endParaRPr lang="ru-RU" dirty="0" smtClean="0"/>
                  </a:p>
                </c:rich>
              </c:tx>
              <c:showVal val="1"/>
              <c:extLst xmlns:c16r2="http://schemas.microsoft.com/office/drawing/2015/06/chart">
                <c:ext xmlns:c16="http://schemas.microsoft.com/office/drawing/2014/chart" uri="{C3380CC4-5D6E-409C-BE32-E72D297353CC}">
                  <c16:uniqueId val="{00000000-8AFF-4312-B66C-832D7CB3EF2D}"/>
                </c:ex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layout>
                <c:manualLayout>
                  <c:x val="3.4901092861027329E-5"/>
                  <c:y val="0.11316840379608716"/>
                </c:manualLayout>
              </c:layout>
              <c:tx>
                <c:rich>
                  <a:bodyPr/>
                  <a:lstStyle/>
                  <a:p>
                    <a:r>
                      <a:rPr lang="ru-RU" dirty="0" smtClean="0"/>
                      <a:t>71</a:t>
                    </a:r>
                    <a:r>
                      <a:rPr lang="en-US" dirty="0" smtClean="0"/>
                      <a:t>,</a:t>
                    </a:r>
                    <a:r>
                      <a:rPr lang="ru-RU" dirty="0" smtClean="0"/>
                      <a:t>37</a:t>
                    </a:r>
                    <a:endParaRPr lang="en-US" dirty="0" smtClean="0"/>
                  </a:p>
                </c:rich>
              </c:tx>
              <c:showVal val="1"/>
              <c:extLst xmlns:c16r2="http://schemas.microsoft.com/office/drawing/2015/06/chart">
                <c:ext xmlns:c16="http://schemas.microsoft.com/office/drawing/2014/chart" uri="{C3380CC4-5D6E-409C-BE32-E72D297353CC}">
                  <c16:uniqueId val="{00000001-8AFF-4312-B66C-832D7CB3EF2D}"/>
                </c:ext>
                <c:ext xmlns:c15="http://schemas.microsoft.com/office/drawing/2012/chart" uri="{CE6537A1-D6FC-4f65-9D91-7224C49458BB}">
                  <c15:layout/>
                </c:ext>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Налоговые</c:v>
                </c:pt>
                <c:pt idx="1">
                  <c:v>Неналоговые</c:v>
                </c:pt>
                <c:pt idx="2">
                  <c:v>Безвозмездные</c:v>
                </c:pt>
              </c:strCache>
            </c:strRef>
          </c:cat>
          <c:val>
            <c:numRef>
              <c:f>Лист1!$B$2:$B$4</c:f>
              <c:numCache>
                <c:formatCode>General</c:formatCode>
                <c:ptCount val="3"/>
                <c:pt idx="0">
                  <c:v>28.6</c:v>
                </c:pt>
                <c:pt idx="1">
                  <c:v>0.03</c:v>
                </c:pt>
                <c:pt idx="2">
                  <c:v>71.37</c:v>
                </c:pt>
              </c:numCache>
            </c:numRef>
          </c:val>
          <c:extLst xmlns:c16r2="http://schemas.microsoft.com/office/drawing/2015/06/chart">
            <c:ext xmlns:c16="http://schemas.microsoft.com/office/drawing/2014/chart" uri="{C3380CC4-5D6E-409C-BE32-E72D297353CC}">
              <c16:uniqueId val="{00000002-8AFF-4312-B66C-832D7CB3EF2D}"/>
            </c:ext>
          </c:extLst>
        </c:ser>
      </c:pie3DChart>
    </c:plotArea>
    <c:legend>
      <c:legendPos val="r"/>
      <c:layout/>
      <c:txPr>
        <a:bodyPr/>
        <a:lstStyle/>
        <a:p>
          <a:pPr>
            <a:defRPr sz="800"/>
          </a:pPr>
          <a:endParaRPr lang="ru-RU"/>
        </a:p>
      </c:txPr>
    </c:legend>
    <c:plotVisOnly val="1"/>
    <c:dispBlanksAs val="zero"/>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title>
      <c:tx>
        <c:rich>
          <a:bodyPr/>
          <a:lstStyle/>
          <a:p>
            <a:pPr>
              <a:defRPr sz="900"/>
            </a:pPr>
            <a:r>
              <a:rPr lang="ru-RU" dirty="0"/>
              <a:t>Структура налоговых </a:t>
            </a:r>
            <a:r>
              <a:rPr lang="ru-RU" dirty="0" smtClean="0"/>
              <a:t>доходов, тыс.руб.</a:t>
            </a:r>
            <a:endParaRPr lang="ru-RU" dirty="0"/>
          </a:p>
        </c:rich>
      </c:tx>
      <c:layout/>
    </c:title>
    <c:view3D>
      <c:rotX val="30"/>
      <c:perspective val="30"/>
    </c:view3D>
    <c:plotArea>
      <c:layout>
        <c:manualLayout>
          <c:layoutTarget val="inner"/>
          <c:xMode val="edge"/>
          <c:yMode val="edge"/>
          <c:x val="0"/>
          <c:y val="2.7178374893453656E-2"/>
          <c:w val="1"/>
          <c:h val="0.88148255849452917"/>
        </c:manualLayout>
      </c:layout>
      <c:pie3DChart>
        <c:varyColors val="1"/>
        <c:ser>
          <c:idx val="0"/>
          <c:order val="0"/>
          <c:tx>
            <c:strRef>
              <c:f>Лист1!$B$1</c:f>
              <c:strCache>
                <c:ptCount val="1"/>
                <c:pt idx="0">
                  <c:v>Структура налоговых доходов</c:v>
                </c:pt>
              </c:strCache>
            </c:strRef>
          </c:tx>
          <c:explosion val="32"/>
          <c:dPt>
            <c:idx val="2"/>
            <c:explosion val="0"/>
            <c:extLst xmlns:c16r2="http://schemas.microsoft.com/office/drawing/2015/06/chart">
              <c:ext xmlns:c16="http://schemas.microsoft.com/office/drawing/2014/chart" uri="{C3380CC4-5D6E-409C-BE32-E72D297353CC}">
                <c16:uniqueId val="{00000002-DA47-4D98-B8EA-E15CD9D7166E}"/>
              </c:ext>
            </c:extLst>
          </c:dPt>
          <c:dLbls>
            <c:dLbl>
              <c:idx val="0"/>
              <c:layout>
                <c:manualLayout>
                  <c:x val="-0.17200828516836558"/>
                  <c:y val="5.509625093645161E-2"/>
                </c:manualLayout>
              </c:layout>
              <c:tx>
                <c:rich>
                  <a:bodyPr/>
                  <a:lstStyle/>
                  <a:p>
                    <a:r>
                      <a:rPr lang="ru-RU" dirty="0" smtClean="0"/>
                      <a:t>1231,9</a:t>
                    </a:r>
                    <a:endParaRPr lang="ru-RU" dirty="0" smtClean="0"/>
                  </a:p>
                </c:rich>
              </c:tx>
              <c:showVal val="1"/>
              <c:extLst>
                <c:ext xmlns:c15="http://schemas.microsoft.com/office/drawing/2012/chart" uri="{CE6537A1-D6FC-4f65-9D91-7224C49458BB}">
                  <c15:layout/>
                </c:ext>
              </c:extLst>
            </c:dLbl>
            <c:dLbl>
              <c:idx val="1"/>
              <c:layout/>
              <c:tx>
                <c:rich>
                  <a:bodyPr/>
                  <a:lstStyle/>
                  <a:p>
                    <a:r>
                      <a:rPr lang="en-US" dirty="0" smtClean="0"/>
                      <a:t>4</a:t>
                    </a:r>
                    <a:r>
                      <a:rPr lang="ru-RU" dirty="0" smtClean="0"/>
                      <a:t>90</a:t>
                    </a:r>
                    <a:r>
                      <a:rPr lang="en-US" dirty="0" smtClean="0"/>
                      <a:t>,</a:t>
                    </a:r>
                    <a:r>
                      <a:rPr lang="ru-RU" dirty="0" smtClean="0"/>
                      <a:t>2</a:t>
                    </a:r>
                    <a:endParaRPr lang="en-US" dirty="0"/>
                  </a:p>
                </c:rich>
              </c:tx>
              <c:showVal val="1"/>
              <c:extLst>
                <c:ext xmlns:c15="http://schemas.microsoft.com/office/drawing/2012/chart" uri="{CE6537A1-D6FC-4f65-9D91-7224C49458BB}">
                  <c15:layout/>
                </c:ext>
              </c:extLst>
            </c:dLbl>
            <c:dLbl>
              <c:idx val="2"/>
              <c:layout/>
              <c:tx>
                <c:rich>
                  <a:bodyPr/>
                  <a:lstStyle/>
                  <a:p>
                    <a:r>
                      <a:rPr lang="ru-RU" dirty="0" smtClean="0"/>
                      <a:t>3020,8</a:t>
                    </a:r>
                    <a:endParaRPr lang="ru-RU" dirty="0" smtClean="0"/>
                  </a:p>
                </c:rich>
              </c:tx>
              <c:showVal val="1"/>
              <c:extLst>
                <c:ext xmlns:c15="http://schemas.microsoft.com/office/drawing/2012/chart" uri="{CE6537A1-D6FC-4f65-9D91-7224C49458BB}">
                  <c15:layout/>
                </c:ext>
              </c:extLst>
            </c:dLbl>
            <c:dLbl>
              <c:idx val="3"/>
              <c:layout/>
              <c:tx>
                <c:rich>
                  <a:bodyPr/>
                  <a:lstStyle/>
                  <a:p>
                    <a:r>
                      <a:rPr lang="ru-RU" dirty="0" smtClean="0"/>
                      <a:t>10,3</a:t>
                    </a:r>
                    <a:endParaRPr lang="en-US" dirty="0"/>
                  </a:p>
                </c:rich>
              </c:tx>
              <c:showVal val="1"/>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spPr>
              <a:noFill/>
              <a:ln>
                <a:noFill/>
              </a:ln>
              <a:effectLst/>
            </c:spPr>
            <c:showVal val="1"/>
            <c:showLeaderLines val="1"/>
            <c:extLst xmlns:c16r2="http://schemas.microsoft.com/office/drawing/2015/06/chart">
              <c:ext xmlns:c15="http://schemas.microsoft.com/office/drawing/2012/chart" uri="{CE6537A1-D6FC-4f65-9D91-7224C49458BB}"/>
            </c:extLst>
          </c:dLbls>
          <c:cat>
            <c:strRef>
              <c:f>Лист1!$A$2:$A$6</c:f>
              <c:strCache>
                <c:ptCount val="5"/>
                <c:pt idx="0">
                  <c:v>НДФЛ</c:v>
                </c:pt>
                <c:pt idx="1">
                  <c:v>Налог на имущество физических лиц</c:v>
                </c:pt>
                <c:pt idx="2">
                  <c:v>Земельный налог</c:v>
                </c:pt>
                <c:pt idx="3">
                  <c:v>Государственная пошлина</c:v>
                </c:pt>
                <c:pt idx="4">
                  <c:v>единый 
сельскохозяйственный налог</c:v>
                </c:pt>
              </c:strCache>
            </c:strRef>
          </c:cat>
          <c:val>
            <c:numRef>
              <c:f>Лист1!$B$2:$B$6</c:f>
              <c:numCache>
                <c:formatCode>General</c:formatCode>
                <c:ptCount val="5"/>
                <c:pt idx="0">
                  <c:v>1231.9000000000001</c:v>
                </c:pt>
                <c:pt idx="1">
                  <c:v>490.2</c:v>
                </c:pt>
                <c:pt idx="2">
                  <c:v>3020.8</c:v>
                </c:pt>
                <c:pt idx="3">
                  <c:v>10.3</c:v>
                </c:pt>
                <c:pt idx="4">
                  <c:v>0</c:v>
                </c:pt>
              </c:numCache>
            </c:numRef>
          </c:val>
          <c:extLst xmlns:c16r2="http://schemas.microsoft.com/office/drawing/2015/06/chart">
            <c:ext xmlns:c16="http://schemas.microsoft.com/office/drawing/2014/chart" uri="{C3380CC4-5D6E-409C-BE32-E72D297353CC}">
              <c16:uniqueId val="{00000005-DA47-4D98-B8EA-E15CD9D7166E}"/>
            </c:ext>
          </c:extLst>
        </c:ser>
      </c:pie3DChart>
    </c:plotArea>
    <c:legend>
      <c:legendPos val="b"/>
      <c:legendEntry>
        <c:idx val="4"/>
        <c:delete val="1"/>
      </c:legendEntry>
      <c:layout>
        <c:manualLayout>
          <c:xMode val="edge"/>
          <c:yMode val="edge"/>
          <c:x val="1.8030040603083563E-2"/>
          <c:y val="0.59132652322046375"/>
          <c:w val="0.97014040716658789"/>
          <c:h val="0.36650768220331831"/>
        </c:manualLayout>
      </c:layout>
      <c:txPr>
        <a:bodyPr/>
        <a:lstStyle/>
        <a:p>
          <a:pPr>
            <a:defRPr sz="800"/>
          </a:pPr>
          <a:endParaRPr lang="ru-RU"/>
        </a:p>
      </c:txPr>
    </c:legend>
    <c:plotVisOnly val="1"/>
    <c:dispBlanksAs val="zero"/>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ru-RU"/>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0"/>
          <c:y val="7.2205623154964177E-2"/>
          <c:w val="1"/>
          <c:h val="0.75515428188857725"/>
        </c:manualLayout>
      </c:layout>
      <c:pie3DChart>
        <c:varyColors val="1"/>
        <c:ser>
          <c:idx val="0"/>
          <c:order val="0"/>
          <c:tx>
            <c:strRef>
              <c:f>Лист1!$B$1</c:f>
              <c:strCache>
                <c:ptCount val="1"/>
                <c:pt idx="0">
                  <c:v>Структура налоговых доходов</c:v>
                </c:pt>
              </c:strCache>
            </c:strRef>
          </c:tx>
          <c:dLbls>
            <c:dLbl>
              <c:idx val="0"/>
              <c:layout>
                <c:manualLayout>
                  <c:x val="-6.9263375752919132E-2"/>
                  <c:y val="1.799653354848069E-2"/>
                </c:manualLayout>
              </c:layout>
              <c:tx>
                <c:rich>
                  <a:bodyPr/>
                  <a:lstStyle/>
                  <a:p>
                    <a:r>
                      <a:rPr lang="ru-RU" sz="800" baseline="0" dirty="0" smtClean="0"/>
                      <a:t>11040,3</a:t>
                    </a:r>
                    <a:endParaRPr lang="en-US" sz="800" baseline="0" dirty="0"/>
                  </a:p>
                </c:rich>
              </c:tx>
              <c:showVal val="1"/>
              <c:extLst xmlns:c16r2="http://schemas.microsoft.com/office/drawing/2015/06/chart">
                <c:ext xmlns:c16="http://schemas.microsoft.com/office/drawing/2014/chart" uri="{C3380CC4-5D6E-409C-BE32-E72D297353CC}">
                  <c16:uniqueId val="{00000001-0703-49E8-8401-88389D3DA0FC}"/>
                </c:ext>
                <c:ext xmlns:c15="http://schemas.microsoft.com/office/drawing/2012/chart" uri="{CE6537A1-D6FC-4f65-9D91-7224C49458BB}">
                  <c15:layout/>
                </c:ext>
              </c:extLst>
            </c:dLbl>
            <c:dLbl>
              <c:idx val="1"/>
              <c:layout>
                <c:manualLayout>
                  <c:x val="-6.1053718686911097E-2"/>
                  <c:y val="5.6692516587810412E-3"/>
                </c:manualLayout>
              </c:layout>
              <c:tx>
                <c:rich>
                  <a:bodyPr/>
                  <a:lstStyle/>
                  <a:p>
                    <a:r>
                      <a:rPr lang="ru-RU" sz="800" baseline="0" dirty="0" smtClean="0"/>
                      <a:t>504,4</a:t>
                    </a:r>
                    <a:endParaRPr lang="en-US" sz="800" baseline="0" dirty="0"/>
                  </a:p>
                </c:rich>
              </c:tx>
              <c:showVal val="1"/>
              <c:extLst xmlns:c16r2="http://schemas.microsoft.com/office/drawing/2015/06/chart">
                <c:ext xmlns:c16="http://schemas.microsoft.com/office/drawing/2014/chart" uri="{C3380CC4-5D6E-409C-BE32-E72D297353CC}">
                  <c16:uniqueId val="{00000002-0703-49E8-8401-88389D3DA0FC}"/>
                </c:ext>
                <c:ext xmlns:c15="http://schemas.microsoft.com/office/drawing/2012/chart" uri="{CE6537A1-D6FC-4f65-9D91-7224C49458BB}">
                  <c15:layout/>
                </c:ext>
              </c:extLst>
            </c:dLbl>
            <c:dLbl>
              <c:idx val="2"/>
              <c:delete val="1"/>
              <c:extLst>
                <c:ext xmlns:c15="http://schemas.microsoft.com/office/drawing/2012/chart" uri="{CE6537A1-D6FC-4f65-9D91-7224C49458BB}">
                  <c15:layout/>
                </c:ext>
              </c:extLst>
            </c:dLbl>
            <c:spPr>
              <a:noFill/>
              <a:ln>
                <a:noFill/>
              </a:ln>
              <a:effectLst/>
            </c:spPr>
            <c:txPr>
              <a:bodyPr/>
              <a:lstStyle/>
              <a:p>
                <a:pPr>
                  <a:defRPr sz="800" b="1" baseline="0"/>
                </a:pPr>
                <a:endParaRPr lang="ru-RU"/>
              </a:p>
            </c:txPr>
            <c:showVal val="1"/>
            <c:showLeaderLines val="1"/>
            <c:extLst xmlns:c16r2="http://schemas.microsoft.com/office/drawing/2015/06/chart">
              <c:ext xmlns:c15="http://schemas.microsoft.com/office/drawing/2012/chart" uri="{CE6537A1-D6FC-4f65-9D91-7224C49458BB}"/>
            </c:extLst>
          </c:dLbls>
          <c:cat>
            <c:strRef>
              <c:f>Лист1!$A$2:$A$4</c:f>
              <c:strCache>
                <c:ptCount val="3"/>
                <c:pt idx="0">
                  <c:v>Дотации на выравнивание бюджетной обеспеченности
</c:v>
                </c:pt>
                <c:pt idx="1">
                  <c:v>Дотации на поддержку мер по обеспечению сбалансированности бюджетов</c:v>
                </c:pt>
                <c:pt idx="2">
                  <c:v>Субвенции бюджетам субъектов Российской Федерации и муниципальных образований
</c:v>
                </c:pt>
              </c:strCache>
            </c:strRef>
          </c:cat>
          <c:val>
            <c:numRef>
              <c:f>Лист1!$B$2:$B$4</c:f>
              <c:numCache>
                <c:formatCode>General</c:formatCode>
                <c:ptCount val="3"/>
                <c:pt idx="0">
                  <c:v>11040.3</c:v>
                </c:pt>
                <c:pt idx="1">
                  <c:v>504.4</c:v>
                </c:pt>
                <c:pt idx="2">
                  <c:v>317.5</c:v>
                </c:pt>
              </c:numCache>
            </c:numRef>
          </c:val>
          <c:extLst xmlns:c16r2="http://schemas.microsoft.com/office/drawing/2015/06/chart">
            <c:ext xmlns:c16="http://schemas.microsoft.com/office/drawing/2014/chart" uri="{C3380CC4-5D6E-409C-BE32-E72D297353CC}">
              <c16:uniqueId val="{00000003-0703-49E8-8401-88389D3DA0FC}"/>
            </c:ext>
          </c:extLst>
        </c:ser>
      </c:pie3DChart>
    </c:plotArea>
    <c:plotVisOnly val="1"/>
    <c:dispBlanksAs val="zero"/>
  </c:chart>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lang val="ru-RU"/>
  <c:style val="34"/>
  <c:chart>
    <c:autoTitleDeleted val="1"/>
    <c:view3D>
      <c:rotX val="75"/>
      <c:perspective val="30"/>
    </c:view3D>
    <c:plotArea>
      <c:layout>
        <c:manualLayout>
          <c:layoutTarget val="inner"/>
          <c:xMode val="edge"/>
          <c:yMode val="edge"/>
          <c:x val="3.5755985186182608E-2"/>
          <c:y val="8.4793903260367745E-2"/>
          <c:w val="0.49454964771488924"/>
          <c:h val="0.75362170434315889"/>
        </c:manualLayout>
      </c:layout>
      <c:pie3DChart>
        <c:varyColors val="1"/>
        <c:ser>
          <c:idx val="0"/>
          <c:order val="0"/>
          <c:tx>
            <c:strRef>
              <c:f>'Структура расходов по отраслям'!$B$4</c:f>
              <c:strCache>
                <c:ptCount val="1"/>
                <c:pt idx="0">
                  <c:v>2024</c:v>
                </c:pt>
              </c:strCache>
            </c:strRef>
          </c:tx>
          <c:explosion val="4"/>
          <c:dPt>
            <c:idx val="6"/>
            <c:explosion val="11"/>
          </c:dPt>
          <c:dLbls>
            <c:dLbl>
              <c:idx val="0"/>
              <c:layout>
                <c:manualLayout>
                  <c:x val="-0.13665444469560226"/>
                  <c:y val="-6.8854951796755062E-2"/>
                </c:manualLayout>
              </c:layout>
              <c:tx>
                <c:rich>
                  <a:bodyPr/>
                  <a:lstStyle/>
                  <a:p>
                    <a:r>
                      <a:rPr lang="ru-RU" dirty="0" smtClean="0">
                        <a:latin typeface="Times New Roman" pitchFamily="18" charset="0"/>
                        <a:cs typeface="Times New Roman" pitchFamily="18" charset="0"/>
                      </a:rPr>
                      <a:t>47,3</a:t>
                    </a:r>
                    <a:r>
                      <a:rPr lang="ru-RU" dirty="0">
                        <a:latin typeface="Times New Roman" pitchFamily="18" charset="0"/>
                        <a:cs typeface="Times New Roman" pitchFamily="18" charset="0"/>
                      </a:rPr>
                      <a:t>%</a:t>
                    </a:r>
                    <a:endParaRPr lang="ru-RU" dirty="0" smtClean="0">
                      <a:latin typeface="Times New Roman" pitchFamily="18" charset="0"/>
                      <a:cs typeface="Times New Roman" pitchFamily="18" charset="0"/>
                    </a:endParaRPr>
                  </a:p>
                </c:rich>
              </c:tx>
              <c:showVal val="1"/>
              <c:extLst xmlns:c16r2="http://schemas.microsoft.com/office/drawing/2015/06/chart">
                <c:ext xmlns:c16="http://schemas.microsoft.com/office/drawing/2014/chart" uri="{C3380CC4-5D6E-409C-BE32-E72D297353CC}">
                  <c16:uniqueId val="{00000000-3823-4F9F-BF6F-9B68E520E5ED}"/>
                </c:ext>
                <c:ext xmlns:c15="http://schemas.microsoft.com/office/drawing/2012/chart" uri="{CE6537A1-D6FC-4f65-9D91-7224C49458BB}">
                  <c15:layout/>
                </c:ext>
              </c:extLst>
            </c:dLbl>
            <c:dLbl>
              <c:idx val="1"/>
              <c:layout>
                <c:manualLayout>
                  <c:x val="2.9212925713574783E-2"/>
                  <c:y val="6.2961569451710944E-4"/>
                </c:manualLayout>
              </c:layout>
              <c:tx>
                <c:rich>
                  <a:bodyPr/>
                  <a:lstStyle/>
                  <a:p>
                    <a:r>
                      <a:rPr lang="en-US" dirty="0" smtClean="0">
                        <a:latin typeface="Times New Roman" pitchFamily="18" charset="0"/>
                        <a:cs typeface="Times New Roman" pitchFamily="18" charset="0"/>
                      </a:rPr>
                      <a:t>1,</a:t>
                    </a:r>
                    <a:r>
                      <a:rPr lang="ru-RU" dirty="0" smtClean="0">
                        <a:latin typeface="Times New Roman" pitchFamily="18" charset="0"/>
                        <a:cs typeface="Times New Roman" pitchFamily="18" charset="0"/>
                      </a:rPr>
                      <a:t>9</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Val val="1"/>
              <c:extLst>
                <c:ext xmlns:c15="http://schemas.microsoft.com/office/drawing/2012/chart" uri="{CE6537A1-D6FC-4f65-9D91-7224C49458BB}">
                  <c15:layout/>
                </c:ext>
              </c:extLst>
            </c:dLbl>
            <c:dLbl>
              <c:idx val="2"/>
              <c:layout>
                <c:manualLayout>
                  <c:x val="-7.2760961438968833E-2"/>
                  <c:y val="-6.3201088681214504E-2"/>
                </c:manualLayout>
              </c:layout>
              <c:tx>
                <c:rich>
                  <a:bodyPr/>
                  <a:lstStyle/>
                  <a:p>
                    <a:endParaRPr lang="en-US" dirty="0"/>
                  </a:p>
                </c:rich>
              </c:tx>
              <c:showVal val="1"/>
            </c:dLbl>
            <c:dLbl>
              <c:idx val="3"/>
              <c:delete val="1"/>
              <c:extLst>
                <c:ext xmlns:c15="http://schemas.microsoft.com/office/drawing/2012/chart" uri="{CE6537A1-D6FC-4f65-9D91-7224C49458BB}">
                  <c15:layout/>
                </c:ext>
              </c:extLst>
            </c:dLbl>
            <c:dLbl>
              <c:idx val="4"/>
              <c:layout>
                <c:manualLayout>
                  <c:x val="5.7497363909508482E-3"/>
                  <c:y val="2.3768577612714972E-2"/>
                </c:manualLayout>
              </c:layout>
              <c:tx>
                <c:rich>
                  <a:bodyPr/>
                  <a:lstStyle/>
                  <a:p>
                    <a:r>
                      <a:rPr lang="ru-RU"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4</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c:rich>
              </c:tx>
              <c:showVal val="1"/>
              <c:extLst xmlns:c16r2="http://schemas.microsoft.com/office/drawing/2015/06/chart">
                <c:ext xmlns:c16="http://schemas.microsoft.com/office/drawing/2014/chart" uri="{C3380CC4-5D6E-409C-BE32-E72D297353CC}">
                  <c16:uniqueId val="{00000001-3823-4F9F-BF6F-9B68E520E5ED}"/>
                </c:ext>
                <c:ext xmlns:c15="http://schemas.microsoft.com/office/drawing/2012/chart" uri="{CE6537A1-D6FC-4f65-9D91-7224C49458BB}">
                  <c15:layout/>
                </c:ext>
              </c:extLst>
            </c:dLbl>
            <c:dLbl>
              <c:idx val="5"/>
              <c:layout>
                <c:manualLayout>
                  <c:x val="3.1813305146769902E-2"/>
                  <c:y val="-0.33394246896343782"/>
                </c:manualLayout>
              </c:layout>
              <c:tx>
                <c:rich>
                  <a:bodyPr/>
                  <a:lstStyle/>
                  <a:p>
                    <a:r>
                      <a:rPr lang="ru-RU" dirty="0" smtClean="0">
                        <a:latin typeface="Times New Roman" pitchFamily="18" charset="0"/>
                        <a:cs typeface="Times New Roman" pitchFamily="18" charset="0"/>
                      </a:rPr>
                      <a:t>46,4%</a:t>
                    </a:r>
                    <a:endParaRPr lang="en-US" dirty="0">
                      <a:latin typeface="Times New Roman" pitchFamily="18" charset="0"/>
                      <a:cs typeface="Times New Roman" pitchFamily="18" charset="0"/>
                    </a:endParaRPr>
                  </a:p>
                </c:rich>
              </c:tx>
              <c:showVal val="1"/>
              <c:extLst xmlns:c16r2="http://schemas.microsoft.com/office/drawing/2015/06/chart">
                <c:ext xmlns:c16="http://schemas.microsoft.com/office/drawing/2014/chart" uri="{C3380CC4-5D6E-409C-BE32-E72D297353CC}">
                  <c16:uniqueId val="{00000002-3823-4F9F-BF6F-9B68E520E5ED}"/>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3-3823-4F9F-BF6F-9B68E520E5ED}"/>
                </c:ext>
                <c:ext xmlns:c15="http://schemas.microsoft.com/office/drawing/2012/chart" uri="{CE6537A1-D6FC-4f65-9D91-7224C49458BB}"/>
              </c:extLst>
            </c:dLbl>
            <c:dLbl>
              <c:idx val="7"/>
              <c:delete val="1"/>
              <c:extLst>
                <c:ext xmlns:c15="http://schemas.microsoft.com/office/drawing/2012/chart" uri="{CE6537A1-D6FC-4f65-9D91-7224C49458BB}"/>
              </c:extLst>
            </c:dLbl>
            <c:dLbl>
              <c:idx val="8"/>
              <c:layout>
                <c:manualLayout>
                  <c:x val="-0.22157687746089511"/>
                  <c:y val="0.74380473175309192"/>
                </c:manualLayout>
              </c:layout>
              <c:tx>
                <c:rich>
                  <a:bodyPr/>
                  <a:lstStyle/>
                  <a:p>
                    <a:r>
                      <a:rPr lang="en-US" dirty="0" smtClean="0"/>
                      <a:t>0,1%</a:t>
                    </a:r>
                    <a:endParaRPr lang="en-US" dirty="0"/>
                  </a:p>
                </c:rich>
              </c:tx>
              <c:showVal val="1"/>
              <c:extLst>
                <c:ext xmlns:c15="http://schemas.microsoft.com/office/drawing/2012/chart" uri="{CE6537A1-D6FC-4f65-9D91-7224C49458BB}">
                  <c15:layout/>
                </c:ext>
              </c:extLst>
            </c:dLbl>
            <c:spPr>
              <a:noFill/>
              <a:ln>
                <a:noFill/>
              </a:ln>
              <a:effectLst/>
            </c:spPr>
            <c:txPr>
              <a:bodyPr/>
              <a:lstStyle/>
              <a:p>
                <a:pPr>
                  <a:defRPr>
                    <a:latin typeface="Times New Roman" pitchFamily="18" charset="0"/>
                    <a:cs typeface="Times New Roman" pitchFamily="18" charset="0"/>
                  </a:defRPr>
                </a:pPr>
                <a:endParaRPr lang="ru-RU"/>
              </a:p>
            </c:txPr>
            <c:showVal val="1"/>
            <c:extLst xmlns:c16r2="http://schemas.microsoft.com/office/drawing/2015/06/chart">
              <c:ext xmlns:c15="http://schemas.microsoft.com/office/drawing/2012/chart" uri="{CE6537A1-D6FC-4f65-9D91-7224C49458BB}"/>
            </c:extLst>
          </c:dLbls>
          <c:cat>
            <c:strRef>
              <c:f>'Структура расходов по отраслям'!$A$5:$A$13</c:f>
              <c:strCache>
                <c:ptCount val="7"/>
                <c:pt idx="0">
                  <c:v>Общегосударственные вопросы</c:v>
                </c:pt>
                <c:pt idx="1">
                  <c:v>Национальная оборона</c:v>
                </c:pt>
                <c:pt idx="2">
                  <c:v>Национальная безопасностоь</c:v>
                </c:pt>
                <c:pt idx="3">
                  <c:v>Национальная экономика</c:v>
                </c:pt>
                <c:pt idx="4">
                  <c:v>Жилищно-коммунальное хозяйство</c:v>
                </c:pt>
                <c:pt idx="5">
                  <c:v>образование</c:v>
                </c:pt>
                <c:pt idx="6">
                  <c:v>Культура, кинематография</c:v>
                </c:pt>
              </c:strCache>
            </c:strRef>
          </c:cat>
          <c:val>
            <c:numRef>
              <c:f>'Структура расходов по отраслям'!$B$5:$B$13</c:f>
              <c:numCache>
                <c:formatCode>0.0</c:formatCode>
                <c:ptCount val="7"/>
                <c:pt idx="0">
                  <c:v>7864.1</c:v>
                </c:pt>
                <c:pt idx="1">
                  <c:v>317.3</c:v>
                </c:pt>
                <c:pt idx="2">
                  <c:v>1</c:v>
                </c:pt>
                <c:pt idx="3">
                  <c:v>0</c:v>
                </c:pt>
                <c:pt idx="4">
                  <c:v>728</c:v>
                </c:pt>
                <c:pt idx="5">
                  <c:v>0</c:v>
                </c:pt>
                <c:pt idx="6">
                  <c:v>7709.9</c:v>
                </c:pt>
              </c:numCache>
            </c:numRef>
          </c:val>
          <c:extLst xmlns:c16r2="http://schemas.microsoft.com/office/drawing/2015/06/chart">
            <c:ext xmlns:c16="http://schemas.microsoft.com/office/drawing/2014/chart" uri="{C3380CC4-5D6E-409C-BE32-E72D297353CC}">
              <c16:uniqueId val="{00000004-3823-4F9F-BF6F-9B68E520E5ED}"/>
            </c:ext>
          </c:extLst>
        </c:ser>
      </c:pie3DChart>
    </c:plotArea>
    <c:legend>
      <c:legendPos val="r"/>
      <c:layout>
        <c:manualLayout>
          <c:xMode val="edge"/>
          <c:yMode val="edge"/>
          <c:x val="0.57581496091111051"/>
          <c:y val="1.0557960825342716E-3"/>
          <c:w val="0.39655056775462977"/>
          <c:h val="0.96073152449503474"/>
        </c:manualLayout>
      </c:layout>
      <c:txPr>
        <a:bodyPr/>
        <a:lstStyle/>
        <a:p>
          <a:pPr>
            <a:defRPr sz="1400"/>
          </a:pPr>
          <a:endParaRPr lang="ru-RU"/>
        </a:p>
      </c:txPr>
    </c:legend>
    <c:plotVisOnly val="1"/>
    <c:dispBlanksAs val="zero"/>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0.48276</cdr:x>
      <cdr:y>0.07407</cdr:y>
    </cdr:from>
    <cdr:to>
      <cdr:x>0.62069</cdr:x>
      <cdr:y>0.14815</cdr:y>
    </cdr:to>
    <cdr:sp macro="" textlink="">
      <cdr:nvSpPr>
        <cdr:cNvPr id="4" name="Прямая соединительная линия 3"/>
        <cdr:cNvSpPr/>
      </cdr:nvSpPr>
      <cdr:spPr>
        <a:xfrm xmlns:a="http://schemas.openxmlformats.org/drawingml/2006/main" flipV="1">
          <a:off x="1000132" y="142876"/>
          <a:ext cx="285752" cy="142876"/>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dirty="0">
            <a:solidFill>
              <a:srgbClr val="000000"/>
            </a:solidFill>
          </a:endParaRPr>
        </a:p>
      </cdr:txBody>
    </cdr:sp>
  </cdr:relSizeAnchor>
  <cdr:relSizeAnchor xmlns:cdr="http://schemas.openxmlformats.org/drawingml/2006/chartDrawing">
    <cdr:from>
      <cdr:x>0.62069</cdr:x>
      <cdr:y>0</cdr:y>
    </cdr:from>
    <cdr:to>
      <cdr:x>0.82759</cdr:x>
      <cdr:y>0.11111</cdr:y>
    </cdr:to>
    <cdr:sp macro="" textlink="">
      <cdr:nvSpPr>
        <cdr:cNvPr id="5" name="Прямоугольник 4"/>
        <cdr:cNvSpPr/>
      </cdr:nvSpPr>
      <cdr:spPr>
        <a:xfrm xmlns:a="http://schemas.openxmlformats.org/drawingml/2006/main">
          <a:off x="1285884" y="0"/>
          <a:ext cx="428628" cy="214314"/>
        </a:xfrm>
        <a:prstGeom xmlns:a="http://schemas.openxmlformats.org/drawingml/2006/main" prst="rect">
          <a:avLst/>
        </a:prstGeom>
        <a:solidFill xmlns:a="http://schemas.openxmlformats.org/drawingml/2006/main">
          <a:schemeClr val="bg1">
            <a:lumMod val="65000"/>
          </a:schemeClr>
        </a:solidFill>
        <a:effectLst xmlns:a="http://schemas.openxmlformats.org/drawingml/2006/main">
          <a:softEdge rad="6350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800" b="1" dirty="0" smtClean="0">
              <a:solidFill>
                <a:srgbClr val="000000"/>
              </a:solidFill>
            </a:rPr>
            <a:t>317,5</a:t>
          </a:r>
          <a:endParaRPr lang="ru-RU" sz="800" b="1"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DA3CAC49-80B7-4ED2-ADA0-DC959BDA7A31}" type="datetimeFigureOut">
              <a:rPr lang="ru-RU"/>
              <a:pPr/>
              <a:t>17.11.2023</a:t>
            </a:fld>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4CBEE41-8B28-4AA7-9813-53953AF1987D}" type="slidenum">
              <a:rPr lang="ru-RU"/>
              <a:pPr/>
              <a:t>‹#›</a:t>
            </a:fld>
            <a:endParaRPr lang="ru-RU"/>
          </a:p>
        </p:txBody>
      </p:sp>
    </p:spTree>
    <p:extLst>
      <p:ext uri="{BB962C8B-B14F-4D97-AF65-F5344CB8AC3E}">
        <p14:creationId xmlns:p14="http://schemas.microsoft.com/office/powerpoint/2010/main" xmlns="" val="316279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ru-RU"/>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2F546AAC-9A63-4A4F-85FE-FF89BC26A77C}" type="datetimeFigureOut">
              <a:rPr lang="ru-RU"/>
              <a:pPr/>
              <a:t>17.11.2023</a:t>
            </a:fld>
            <a:endParaRPr lang="ru-RU"/>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ru-RU"/>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377EF395-FBB7-42F2-BF0A-7AEDE6C5FF30}" type="slidenum">
              <a:rPr lang="ru-RU"/>
              <a:pPr/>
              <a:t>‹#›</a:t>
            </a:fld>
            <a:endParaRPr lang="ru-RU"/>
          </a:p>
        </p:txBody>
      </p:sp>
    </p:spTree>
    <p:extLst>
      <p:ext uri="{BB962C8B-B14F-4D97-AF65-F5344CB8AC3E}">
        <p14:creationId xmlns:p14="http://schemas.microsoft.com/office/powerpoint/2010/main" xmlns="" val="3667351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659819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241228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8014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187322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3100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85406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ru-RU"/>
          </a:p>
        </p:txBody>
      </p:sp>
    </p:spTree>
    <p:extLst>
      <p:ext uri="{BB962C8B-B14F-4D97-AF65-F5344CB8AC3E}">
        <p14:creationId xmlns:p14="http://schemas.microsoft.com/office/powerpoint/2010/main" xmlns="" val="312026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ru-RU" dirty="0"/>
          </a:p>
        </p:txBody>
      </p:sp>
    </p:spTree>
    <p:extLst>
      <p:ext uri="{BB962C8B-B14F-4D97-AF65-F5344CB8AC3E}">
        <p14:creationId xmlns:p14="http://schemas.microsoft.com/office/powerpoint/2010/main" xmlns="" val="268337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42F291A6-B5BA-46A3-8379-87FFC55DC0E3}" type="datetimeFigureOut">
              <a:rPr lang="ru-RU" smtClean="0"/>
              <a:pPr>
                <a:defRPr/>
              </a:pPr>
              <a:t>17.11.2023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139A3653-77B2-4EDF-9457-48A88D63CDB6}"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A755F765-080D-4A38-82FC-0AE646C1E4E9}" type="datetimeFigureOut">
              <a:rPr lang="ru-RU" smtClean="0"/>
              <a:pPr>
                <a:defRPr/>
              </a:pPr>
              <a:t>17.11.2023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6F583BFB-FF5A-4AFC-AD49-1D67FC1FCCEC}"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4FAED6C3-6D7B-4EFA-B23A-E9491D7E7429}" type="datetimeFigureOut">
              <a:rPr lang="ru-RU" smtClean="0"/>
              <a:pPr>
                <a:defRPr/>
              </a:pPr>
              <a:t>17.11.2023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D1881CC-E07D-492E-AA31-CFFD6118B34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FC7D3212-87C7-4CB2-A175-26985089D53A}" type="datetimeFigureOut">
              <a:rPr lang="ru-RU" smtClean="0"/>
              <a:pPr>
                <a:defRPr/>
              </a:pPr>
              <a:t>17.11.2023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C927DA52-8609-4CF3-976D-2D8A93914695}"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8810B672-B7D0-449A-A620-6223B8627FA2}" type="datetimeFigureOut">
              <a:rPr lang="ru-RU" smtClean="0"/>
              <a:pPr>
                <a:defRPr/>
              </a:pPr>
              <a:t>17.11.2023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CFEBA0A-D762-42AD-B2DA-6523A769CE4D}"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9E399DEB-E318-471B-8C06-C6D87A4EE682}" type="datetimeFigureOut">
              <a:rPr lang="ru-RU" smtClean="0"/>
              <a:pPr>
                <a:defRPr/>
              </a:pPr>
              <a:t>17.11.2023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7A23BD4D-C30A-44AA-8BE7-73ACB87ECE3F}"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9B6ACE37-B2D2-44B0-B6B9-6A193B83E61E}" type="datetimeFigureOut">
              <a:rPr lang="ru-RU" smtClean="0"/>
              <a:pPr>
                <a:defRPr/>
              </a:pPr>
              <a:t>17.11.2023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B225654C-C303-4D46-A01B-1B2D477CCE55}"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F615D620-9C94-491D-B90D-749815CFEA4B}" type="datetimeFigureOut">
              <a:rPr lang="ru-RU" smtClean="0"/>
              <a:pPr>
                <a:defRPr/>
              </a:pPr>
              <a:t>17.11.2023</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3E4446A4-AB0F-4175-B690-FC5DE0D1378D}"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E0472137-01E8-45CC-A35B-B7BDB99A54F8}" type="datetimeFigureOut">
              <a:rPr lang="ru-RU" smtClean="0"/>
              <a:pPr>
                <a:defRPr/>
              </a:pPr>
              <a:t>17.11.2023</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5AE50828-2CAB-4D14-8B19-D146112CD79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D5F3AE50-F3B8-4F45-890B-882A6546426C}" type="datetimeFigureOut">
              <a:rPr lang="ru-RU" smtClean="0"/>
              <a:pPr>
                <a:defRPr/>
              </a:pPr>
              <a:t>17.11.2023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A29BCC13-983E-44E0-B0A1-EA3BE0DC6E1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11731E96-775B-4EB2-9C40-534E38A926FB}" type="datetimeFigureOut">
              <a:rPr lang="ru-RU" smtClean="0"/>
              <a:pPr>
                <a:defRPr/>
              </a:pPr>
              <a:t>17.11.2023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CDD1326D-7C3E-4E1D-A9F6-B59B622EB43F}" type="slidenum">
              <a:rPr lang="ru-RU" smtClean="0"/>
              <a:pPr>
                <a:defRPr/>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E56FBC7E-5C50-4362-8944-99741943EE2C}" type="datetimeFigureOut">
              <a:rPr lang="ru-RU" smtClean="0"/>
              <a:pPr>
                <a:defRPr/>
              </a:pPr>
              <a:t>17.11.2023</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7F993312-7490-4D28-911F-AE7DC2059D71}"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_____Microsoft_Office_Excel_97-20031.xls"/><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52" y="1357298"/>
            <a:ext cx="7643866" cy="2071702"/>
          </a:xfrm>
        </p:spPr>
        <p:txBody>
          <a:bodyPr>
            <a:normAutofit fontScale="90000"/>
          </a:bodyPr>
          <a:lstStyle/>
          <a:p>
            <a:pPr algn="ctr" fontAlgn="auto">
              <a:spcAft>
                <a:spcPts val="0"/>
              </a:spcAft>
              <a:defRPr/>
            </a:pPr>
            <a:r>
              <a:rPr lang="ru-RU" sz="2800" dirty="0" smtClean="0">
                <a:solidFill>
                  <a:schemeClr val="accent6">
                    <a:lumMod val="75000"/>
                  </a:schemeClr>
                </a:solidFill>
                <a:effectLst/>
                <a:latin typeface="Times New Roman" pitchFamily="18" charset="0"/>
                <a:cs typeface="Times New Roman" pitchFamily="18" charset="0"/>
              </a:rPr>
              <a:t> </a:t>
            </a:r>
            <a:r>
              <a:rPr lang="ru-RU" sz="2800" dirty="0" smtClean="0">
                <a:solidFill>
                  <a:srgbClr val="00B050"/>
                </a:solidFill>
                <a:effectLst/>
                <a:latin typeface="Times New Roman" pitchFamily="18" charset="0"/>
                <a:cs typeface="Times New Roman" pitchFamily="18" charset="0"/>
              </a:rPr>
              <a:t>ПРОЕКТ БЮДЖЕТА КРАСНОСАДОВСКОГО СЕЛЬСКОГО ПОСЕЛЕНИЯ АЗОВСКОГО РАЙОНА </a:t>
            </a:r>
            <a:br>
              <a:rPr lang="ru-RU" sz="2800" dirty="0" smtClean="0">
                <a:solidFill>
                  <a:srgbClr val="00B050"/>
                </a:solidFill>
                <a:effectLst/>
                <a:latin typeface="Times New Roman" pitchFamily="18" charset="0"/>
                <a:cs typeface="Times New Roman" pitchFamily="18" charset="0"/>
              </a:rPr>
            </a:br>
            <a:r>
              <a:rPr lang="ru-RU" sz="2800" dirty="0" smtClean="0">
                <a:solidFill>
                  <a:srgbClr val="00B050"/>
                </a:solidFill>
                <a:effectLst/>
                <a:latin typeface="Times New Roman" pitchFamily="18" charset="0"/>
                <a:cs typeface="Times New Roman" pitchFamily="18" charset="0"/>
              </a:rPr>
              <a:t>НА </a:t>
            </a:r>
            <a:r>
              <a:rPr lang="ru-RU" sz="3200" dirty="0" smtClean="0">
                <a:solidFill>
                  <a:srgbClr val="00B050"/>
                </a:solidFill>
                <a:effectLst/>
                <a:latin typeface="Times New Roman" pitchFamily="18" charset="0"/>
                <a:cs typeface="Times New Roman" pitchFamily="18" charset="0"/>
              </a:rPr>
              <a:t>2024</a:t>
            </a:r>
            <a:r>
              <a:rPr lang="ru-RU" sz="2800" dirty="0" smtClean="0">
                <a:solidFill>
                  <a:srgbClr val="00B050"/>
                </a:solidFill>
                <a:effectLst/>
                <a:latin typeface="Times New Roman" pitchFamily="18" charset="0"/>
                <a:cs typeface="Times New Roman" pitchFamily="18" charset="0"/>
              </a:rPr>
              <a:t> ГОД И НА ПЛАНОВЫЙ ПЕРИОД </a:t>
            </a:r>
            <a:br>
              <a:rPr lang="ru-RU" sz="2800" dirty="0" smtClean="0">
                <a:solidFill>
                  <a:srgbClr val="00B050"/>
                </a:solidFill>
                <a:effectLst/>
                <a:latin typeface="Times New Roman" pitchFamily="18" charset="0"/>
                <a:cs typeface="Times New Roman" pitchFamily="18" charset="0"/>
              </a:rPr>
            </a:br>
            <a:r>
              <a:rPr lang="ru-RU" sz="3100" dirty="0" smtClean="0">
                <a:solidFill>
                  <a:srgbClr val="00B050"/>
                </a:solidFill>
                <a:effectLst/>
                <a:latin typeface="Times New Roman" pitchFamily="18" charset="0"/>
                <a:cs typeface="Times New Roman" pitchFamily="18" charset="0"/>
              </a:rPr>
              <a:t>2025</a:t>
            </a:r>
            <a:r>
              <a:rPr lang="ru-RU" sz="2800" dirty="0" smtClean="0">
                <a:solidFill>
                  <a:srgbClr val="00B050"/>
                </a:solidFill>
                <a:effectLst/>
                <a:latin typeface="Times New Roman" pitchFamily="18" charset="0"/>
                <a:cs typeface="Times New Roman" pitchFamily="18" charset="0"/>
              </a:rPr>
              <a:t> И </a:t>
            </a:r>
            <a:r>
              <a:rPr lang="ru-RU" sz="3100" dirty="0" smtClean="0">
                <a:solidFill>
                  <a:srgbClr val="00B050"/>
                </a:solidFill>
                <a:effectLst/>
                <a:latin typeface="Times New Roman" pitchFamily="18" charset="0"/>
                <a:cs typeface="Times New Roman" pitchFamily="18" charset="0"/>
              </a:rPr>
              <a:t>2026</a:t>
            </a:r>
            <a:r>
              <a:rPr lang="ru-RU" sz="2800" dirty="0" smtClean="0">
                <a:solidFill>
                  <a:srgbClr val="00B050"/>
                </a:solidFill>
                <a:effectLst/>
                <a:latin typeface="Times New Roman" pitchFamily="18" charset="0"/>
                <a:cs typeface="Times New Roman" pitchFamily="18" charset="0"/>
              </a:rPr>
              <a:t> ГОДОВ</a:t>
            </a:r>
            <a:endParaRPr lang="ru-RU" sz="2800" dirty="0">
              <a:solidFill>
                <a:srgbClr val="00B050"/>
              </a:solidFill>
              <a:effectLst/>
              <a:latin typeface="Times New Roman" pitchFamily="18" charset="0"/>
              <a:cs typeface="Times New Roman" pitchFamily="18" charset="0"/>
            </a:endParaRPr>
          </a:p>
        </p:txBody>
      </p:sp>
      <p:sp>
        <p:nvSpPr>
          <p:cNvPr id="1028" name="Подзаголовок 2"/>
          <p:cNvSpPr>
            <a:spLocks noGrp="1"/>
          </p:cNvSpPr>
          <p:nvPr>
            <p:ph type="subTitle" idx="1"/>
          </p:nvPr>
        </p:nvSpPr>
        <p:spPr>
          <a:xfrm>
            <a:off x="571472" y="357166"/>
            <a:ext cx="8072494" cy="928694"/>
          </a:xfrm>
        </p:spPr>
        <p:txBody>
          <a:bodyPr/>
          <a:lstStyle/>
          <a:p>
            <a:pPr marL="136525" algn="ctr">
              <a:lnSpc>
                <a:spcPct val="80000"/>
              </a:lnSpc>
            </a:pPr>
            <a:endParaRPr lang="ru-RU" sz="1400" dirty="0" smtClean="0">
              <a:latin typeface="Times New Roman" pitchFamily="18" charset="0"/>
              <a:cs typeface="Times New Roman" pitchFamily="18" charset="0"/>
            </a:endParaRPr>
          </a:p>
          <a:p>
            <a:pPr marL="136525" algn="ctr">
              <a:lnSpc>
                <a:spcPct val="80000"/>
              </a:lnSpc>
            </a:pPr>
            <a:r>
              <a:rPr lang="ru-RU" sz="1200" dirty="0" smtClean="0">
                <a:latin typeface="Times New Roman" pitchFamily="18" charset="0"/>
                <a:cs typeface="Times New Roman" pitchFamily="18" charset="0"/>
              </a:rPr>
              <a:t>РОССИЙСКАЯ ФЕДЕРАЦИЯ</a:t>
            </a:r>
          </a:p>
          <a:p>
            <a:pPr marL="136525" algn="ctr">
              <a:lnSpc>
                <a:spcPct val="80000"/>
              </a:lnSpc>
            </a:pPr>
            <a:r>
              <a:rPr lang="ru-RU" sz="1200" dirty="0" smtClean="0">
                <a:latin typeface="Times New Roman" pitchFamily="18" charset="0"/>
                <a:cs typeface="Times New Roman" pitchFamily="18" charset="0"/>
              </a:rPr>
              <a:t>РОСТОВСКАЯ ОБЛАСТЬ</a:t>
            </a:r>
          </a:p>
          <a:p>
            <a:pPr marL="136525" algn="ctr">
              <a:lnSpc>
                <a:spcPct val="80000"/>
              </a:lnSpc>
            </a:pPr>
            <a:r>
              <a:rPr lang="ru-RU" sz="1200" dirty="0" smtClean="0">
                <a:latin typeface="Times New Roman" pitchFamily="18" charset="0"/>
                <a:cs typeface="Times New Roman" pitchFamily="18" charset="0"/>
              </a:rPr>
              <a:t>АЗОВСКИЙ РАЙОН</a:t>
            </a:r>
          </a:p>
          <a:p>
            <a:pPr marL="136525" algn="ctr">
              <a:lnSpc>
                <a:spcPct val="80000"/>
              </a:lnSpc>
            </a:pPr>
            <a:r>
              <a:rPr lang="ru-RU" sz="1200" dirty="0" smtClean="0">
                <a:latin typeface="Times New Roman" pitchFamily="18" charset="0"/>
                <a:cs typeface="Times New Roman" pitchFamily="18" charset="0"/>
              </a:rPr>
              <a:t>КРАСНОСАДОВСКОЕ СЕЛЬСКОЕ ПОСЕЛЕНИЕ</a:t>
            </a:r>
          </a:p>
        </p:txBody>
      </p:sp>
      <p:pic>
        <p:nvPicPr>
          <p:cNvPr id="1026" name="SapphireHiddenControl" hidden="1"/>
          <p:cNvPicPr preferRelativeResize="0">
            <a:picLocks noChangeArrowheads="1" noChangeShapeType="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096000" cy="4067175"/>
          </a:xfrm>
          <a:prstGeom prst="rect">
            <a:avLst/>
          </a:prstGeom>
          <a:noFill/>
          <a:ln>
            <a:noFill/>
          </a:ln>
          <a:extLst>
            <a:ext uri="{91240B29-F687-4F45-9708-019B960494DF}">
              <a14:hiddenLine xmlns:a14="http://schemas.microsoft.com/office/drawing/2010/main" xmlns="" w="9525">
                <a:noFill/>
                <a:miter lim="800000"/>
                <a:headEnd/>
                <a:tailEnd/>
              </a14:hiddenLine>
            </a:ext>
          </a:extLst>
        </p:spPr>
      </p:pic>
      <p:pic>
        <p:nvPicPr>
          <p:cNvPr id="6" name="Picture 13" descr="https://im0-tub-ru.yandex.net/i?id=62e3be8b0d8980d4962e5552c08eddd4-l&amp;n=13"/>
          <p:cNvPicPr>
            <a:picLocks noChangeAspect="1" noChangeArrowheads="1"/>
          </p:cNvPicPr>
          <p:nvPr/>
        </p:nvPicPr>
        <p:blipFill>
          <a:blip r:embed="rId4" cstate="print"/>
          <a:srcRect/>
          <a:stretch>
            <a:fillRect/>
          </a:stretch>
        </p:blipFill>
        <p:spPr bwMode="auto">
          <a:xfrm>
            <a:off x="928662" y="3571876"/>
            <a:ext cx="7286676" cy="292895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3"/>
          <p:cNvPicPr>
            <a:picLocks noChangeAspect="1" noChangeArrowheads="1"/>
          </p:cNvPicPr>
          <p:nvPr/>
        </p:nvPicPr>
        <p:blipFill>
          <a:blip r:embed="rId2" cstate="print"/>
          <a:srcRect/>
          <a:stretch>
            <a:fillRect/>
          </a:stretch>
        </p:blipFill>
        <p:spPr bwMode="auto">
          <a:xfrm>
            <a:off x="1285852" y="500042"/>
            <a:ext cx="2928958" cy="1500198"/>
          </a:xfrm>
          <a:prstGeom prst="rect">
            <a:avLst/>
          </a:prstGeom>
          <a:noFill/>
          <a:ln w="9525">
            <a:noFill/>
            <a:miter lim="800000"/>
            <a:headEnd/>
            <a:tailEnd/>
          </a:ln>
        </p:spPr>
      </p:pic>
      <p:sp>
        <p:nvSpPr>
          <p:cNvPr id="3" name="Прямоугольник 2"/>
          <p:cNvSpPr/>
          <p:nvPr/>
        </p:nvSpPr>
        <p:spPr>
          <a:xfrm>
            <a:off x="4572000" y="357166"/>
            <a:ext cx="4143404" cy="1569660"/>
          </a:xfrm>
          <a:prstGeom prst="rect">
            <a:avLst/>
          </a:prstGeom>
        </p:spPr>
        <p:txBody>
          <a:bodyPr wrap="square">
            <a:spAutoFit/>
          </a:bodyPr>
          <a:lstStyle/>
          <a:p>
            <a:pPr algn="ctr">
              <a:defRPr/>
            </a:pPr>
            <a:r>
              <a:rPr lang="ru-RU" sz="1600" dirty="0">
                <a:solidFill>
                  <a:srgbClr val="C00000"/>
                </a:solidFill>
                <a:cs typeface="Arial" charset="0"/>
              </a:rPr>
              <a:t>Основные параметры  решения Собрания депутатов </a:t>
            </a:r>
            <a:r>
              <a:rPr lang="ru-RU" sz="1600" dirty="0" smtClean="0">
                <a:solidFill>
                  <a:srgbClr val="C00000"/>
                </a:solidFill>
                <a:cs typeface="Arial" charset="0"/>
              </a:rPr>
              <a:t>Красносадовского </a:t>
            </a:r>
            <a:r>
              <a:rPr lang="ru-RU" sz="1600" dirty="0">
                <a:solidFill>
                  <a:srgbClr val="C00000"/>
                </a:solidFill>
                <a:cs typeface="Arial" charset="0"/>
              </a:rPr>
              <a:t>сельского поселения </a:t>
            </a:r>
            <a:r>
              <a:rPr lang="ru-RU" sz="1600" dirty="0" smtClean="0">
                <a:solidFill>
                  <a:srgbClr val="C00000"/>
                </a:solidFill>
                <a:cs typeface="Arial" charset="0"/>
              </a:rPr>
              <a:t>«</a:t>
            </a:r>
            <a:r>
              <a:rPr lang="ru-RU" sz="1600" dirty="0">
                <a:solidFill>
                  <a:srgbClr val="C00000"/>
                </a:solidFill>
                <a:cs typeface="Arial" charset="0"/>
              </a:rPr>
              <a:t>О  бюджете </a:t>
            </a:r>
            <a:r>
              <a:rPr lang="ru-RU" sz="1600" dirty="0" smtClean="0">
                <a:solidFill>
                  <a:srgbClr val="C00000"/>
                </a:solidFill>
                <a:cs typeface="Arial" charset="0"/>
              </a:rPr>
              <a:t>Красносадовского </a:t>
            </a:r>
            <a:r>
              <a:rPr lang="ru-RU" sz="1600" dirty="0">
                <a:solidFill>
                  <a:srgbClr val="C00000"/>
                </a:solidFill>
                <a:cs typeface="Arial" charset="0"/>
              </a:rPr>
              <a:t>сельского поселения </a:t>
            </a:r>
            <a:r>
              <a:rPr lang="ru-RU" sz="1600" dirty="0" smtClean="0">
                <a:solidFill>
                  <a:srgbClr val="C00000"/>
                </a:solidFill>
                <a:cs typeface="Arial" charset="0"/>
              </a:rPr>
              <a:t>Азовского </a:t>
            </a:r>
            <a:r>
              <a:rPr lang="ru-RU" sz="1600" dirty="0">
                <a:solidFill>
                  <a:srgbClr val="C00000"/>
                </a:solidFill>
                <a:cs typeface="Arial" charset="0"/>
              </a:rPr>
              <a:t>района на </a:t>
            </a:r>
            <a:r>
              <a:rPr lang="ru-RU" sz="1600" dirty="0" smtClean="0">
                <a:solidFill>
                  <a:srgbClr val="C00000"/>
                </a:solidFill>
                <a:cs typeface="Arial" charset="0"/>
              </a:rPr>
              <a:t>2024 </a:t>
            </a:r>
            <a:r>
              <a:rPr lang="ru-RU" sz="1600" dirty="0">
                <a:solidFill>
                  <a:srgbClr val="C00000"/>
                </a:solidFill>
                <a:cs typeface="Arial" charset="0"/>
              </a:rPr>
              <a:t>год и плановый период </a:t>
            </a:r>
            <a:r>
              <a:rPr lang="ru-RU" sz="1600" dirty="0" smtClean="0">
                <a:solidFill>
                  <a:srgbClr val="C00000"/>
                </a:solidFill>
                <a:cs typeface="Arial" charset="0"/>
              </a:rPr>
              <a:t>2025 </a:t>
            </a:r>
            <a:r>
              <a:rPr lang="ru-RU" sz="1600" dirty="0">
                <a:solidFill>
                  <a:srgbClr val="C00000"/>
                </a:solidFill>
                <a:cs typeface="Arial" charset="0"/>
              </a:rPr>
              <a:t>и </a:t>
            </a:r>
            <a:r>
              <a:rPr lang="ru-RU" sz="1600" dirty="0" smtClean="0">
                <a:solidFill>
                  <a:srgbClr val="C00000"/>
                </a:solidFill>
                <a:cs typeface="Arial" charset="0"/>
              </a:rPr>
              <a:t>2026 </a:t>
            </a:r>
            <a:r>
              <a:rPr lang="ru-RU" sz="1600" dirty="0">
                <a:solidFill>
                  <a:srgbClr val="C00000"/>
                </a:solidFill>
                <a:cs typeface="Arial" charset="0"/>
              </a:rPr>
              <a:t>годов»</a:t>
            </a:r>
          </a:p>
        </p:txBody>
      </p:sp>
      <p:graphicFrame>
        <p:nvGraphicFramePr>
          <p:cNvPr id="4" name="Таблица 3"/>
          <p:cNvGraphicFramePr>
            <a:graphicFrameLocks noGrp="1"/>
          </p:cNvGraphicFramePr>
          <p:nvPr>
            <p:extLst>
              <p:ext uri="{D42A27DB-BD31-4B8C-83A1-F6EECF244321}">
                <p14:modId xmlns:p14="http://schemas.microsoft.com/office/powerpoint/2010/main" xmlns="" val="3180529330"/>
              </p:ext>
            </p:extLst>
          </p:nvPr>
        </p:nvGraphicFramePr>
        <p:xfrm>
          <a:off x="1500166" y="2115512"/>
          <a:ext cx="7072334" cy="4320007"/>
        </p:xfrm>
        <a:graphic>
          <a:graphicData uri="http://schemas.openxmlformats.org/drawingml/2006/table">
            <a:tbl>
              <a:tblPr/>
              <a:tblGrid>
                <a:gridCol w="3628657"/>
                <a:gridCol w="1168291"/>
                <a:gridCol w="1168291"/>
                <a:gridCol w="1107095"/>
              </a:tblGrid>
              <a:tr h="38091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I</a:t>
                      </a: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 Доходы, всего</a:t>
                      </a:r>
                      <a:endParaRPr kumimoji="0" lang="ru-RU" sz="1800" b="0" i="0" u="none" strike="noStrike" cap="none" normalizeH="0" baseline="0" dirty="0" smtClean="0">
                        <a:ln>
                          <a:noFill/>
                        </a:ln>
                        <a:solidFill>
                          <a:srgbClr val="00B05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16620,3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14175,1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13465,7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23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ea typeface="Arial Cyr"/>
                          <a:cs typeface="Times New Roman" pitchFamily="18" charset="0"/>
                        </a:rPr>
                        <a:t>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800" b="1" i="0" u="none" strike="noStrike" cap="none" normalizeH="0" baseline="0" smtClean="0">
                        <a:ln>
                          <a:noFill/>
                        </a:ln>
                        <a:solidFill>
                          <a:schemeClr val="tx1"/>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Налоговые и неналоговые доходы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4758,1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5014,5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5516,5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Безвозмездные поступления из них:</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11862,2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9160,6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7949,2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422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0" i="0" u="none" strike="noStrike" cap="none" normalizeH="0" baseline="0" smtClean="0">
                          <a:ln>
                            <a:noFill/>
                          </a:ln>
                          <a:solidFill>
                            <a:schemeClr val="tx1"/>
                          </a:solidFill>
                          <a:effectLst/>
                          <a:latin typeface="Times New Roman" pitchFamily="18" charset="0"/>
                          <a:ea typeface="Arial Cyr"/>
                          <a:cs typeface="Times New Roman" pitchFamily="18" charset="0"/>
                        </a:rPr>
                        <a:t>Дотации на выравнивание бюджетной обеспеченности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11040,3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8832,2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chemeClr val="tx1"/>
                          </a:solidFill>
                          <a:effectLst/>
                          <a:latin typeface="Times New Roman" pitchFamily="18" charset="0"/>
                          <a:ea typeface="Arial Cyr"/>
                          <a:cs typeface="Times New Roman" pitchFamily="18" charset="0"/>
                        </a:rPr>
                        <a:t>7949,0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914">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II</a:t>
                      </a: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 Расходы, всего</a:t>
                      </a:r>
                      <a:endParaRPr kumimoji="0" lang="ru-RU" sz="1800" b="0" i="0" u="none" strike="noStrike" cap="none" normalizeH="0" baseline="0" dirty="0" smtClean="0">
                        <a:ln>
                          <a:noFill/>
                        </a:ln>
                        <a:solidFill>
                          <a:srgbClr val="00B05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16620,3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14175,1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13465,7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0236">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smtClean="0">
                          <a:ln>
                            <a:noFill/>
                          </a:ln>
                          <a:solidFill>
                            <a:srgbClr val="0070C0"/>
                          </a:solidFill>
                          <a:effectLst/>
                          <a:latin typeface="Times New Roman" pitchFamily="18" charset="0"/>
                          <a:ea typeface="Arial Cyr"/>
                          <a:cs typeface="Times New Roman" pitchFamily="18" charset="0"/>
                        </a:rPr>
                        <a:t>III</a:t>
                      </a:r>
                      <a:r>
                        <a:rPr kumimoji="0" lang="ru-RU" sz="1800" b="1" i="0" u="none" strike="noStrike" cap="none" normalizeH="0" baseline="0" smtClean="0">
                          <a:ln>
                            <a:noFill/>
                          </a:ln>
                          <a:solidFill>
                            <a:srgbClr val="0070C0"/>
                          </a:solidFill>
                          <a:effectLst/>
                          <a:latin typeface="Times New Roman" pitchFamily="18" charset="0"/>
                          <a:ea typeface="Arial Cyr"/>
                          <a:cs typeface="Times New Roman" pitchFamily="18" charset="0"/>
                        </a:rPr>
                        <a:t>. Дефицит (-), профицит (+)</a:t>
                      </a:r>
                      <a:endParaRPr kumimoji="0" lang="ru-RU" sz="1800" b="0" i="0" u="none" strike="noStrike" cap="none" normalizeH="0" baseline="0" smtClean="0">
                        <a:ln>
                          <a:noFill/>
                        </a:ln>
                        <a:solidFill>
                          <a:srgbClr val="0070C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70C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rgbClr val="0070C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rgbClr val="0070C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77467">
                <a:tc>
                  <a:txBody>
                    <a:bodyPr/>
                    <a:lstStyle/>
                    <a:p>
                      <a:pPr marL="469900" marR="0" lvl="0" indent="-469900" algn="l" defTabSz="914400" rtl="0" eaLnBrk="1" fontAlgn="base" latinLnBrk="0" hangingPunct="1">
                        <a:lnSpc>
                          <a:spcPct val="100000"/>
                        </a:lnSpc>
                        <a:spcBef>
                          <a:spcPct val="0"/>
                        </a:spcBef>
                        <a:spcAft>
                          <a:spcPct val="0"/>
                        </a:spcAft>
                        <a:buClrTx/>
                        <a:buSzPct val="70000"/>
                        <a:buFont typeface="Wingdings" pitchFamily="2" charset="2"/>
                        <a:buNone/>
                        <a:tabLst/>
                      </a:pPr>
                      <a:r>
                        <a:rPr kumimoji="0" lang="en-US"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VI</a:t>
                      </a: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 Источники финансирования дефицита</a:t>
                      </a:r>
                      <a:endParaRPr kumimoji="0" lang="ru-RU" sz="1800" b="0" i="0" u="none" strike="noStrike" cap="none" normalizeH="0" baseline="0" dirty="0" smtClean="0">
                        <a:ln>
                          <a:noFill/>
                        </a:ln>
                        <a:solidFill>
                          <a:srgbClr val="00B050"/>
                        </a:solidFill>
                        <a:effectLst/>
                        <a:latin typeface="Times New Roman" pitchFamily="18" charset="0"/>
                        <a:ea typeface="Arial Cyr"/>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smtClean="0">
                          <a:ln>
                            <a:noFill/>
                          </a:ln>
                          <a:solidFill>
                            <a:srgbClr val="00B05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69900" marR="0" lvl="0" indent="-469900" algn="ctr" defTabSz="914400" rtl="0" eaLnBrk="1" fontAlgn="base" latinLnBrk="0" hangingPunct="1">
                        <a:lnSpc>
                          <a:spcPct val="100000"/>
                        </a:lnSpc>
                        <a:spcBef>
                          <a:spcPct val="0"/>
                        </a:spcBef>
                        <a:spcAft>
                          <a:spcPct val="0"/>
                        </a:spcAft>
                        <a:buClrTx/>
                        <a:buSzPct val="70000"/>
                        <a:buFont typeface="Wingdings" pitchFamily="2" charset="2"/>
                        <a:buNone/>
                        <a:tabLst/>
                      </a:pPr>
                      <a:r>
                        <a:rPr kumimoji="0" lang="ru-RU" sz="1800" b="1" i="0" u="none" strike="noStrike" cap="none" normalizeH="0" baseline="0" dirty="0" smtClean="0">
                          <a:ln>
                            <a:noFill/>
                          </a:ln>
                          <a:solidFill>
                            <a:srgbClr val="00B050"/>
                          </a:solidFill>
                          <a:effectLst/>
                          <a:latin typeface="Times New Roman" pitchFamily="18" charset="0"/>
                          <a:ea typeface="Arial Cyr"/>
                          <a:cs typeface="Times New Roman" pitchFamily="18"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42844" y="0"/>
            <a:ext cx="8858312" cy="1000108"/>
            <a:chOff x="73" y="88"/>
            <a:chExt cx="5580" cy="538"/>
          </a:xfrm>
        </p:grpSpPr>
        <p:pic>
          <p:nvPicPr>
            <p:cNvPr id="25601"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25602" name="Text Box 2"/>
            <p:cNvSpPr txBox="1">
              <a:spLocks noChangeArrowheads="1"/>
            </p:cNvSpPr>
            <p:nvPr/>
          </p:nvSpPr>
          <p:spPr bwMode="auto">
            <a:xfrm>
              <a:off x="208" y="184"/>
              <a:ext cx="5445"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dirty="0"/>
                <a:t>Структура доходов бюджета</a:t>
              </a:r>
            </a:p>
          </p:txBody>
        </p:sp>
      </p:grpSp>
      <p:sp>
        <p:nvSpPr>
          <p:cNvPr id="103050" name="Control 1674"/>
          <p:cNvSpPr>
            <a:spLocks noRot="1" noChangeArrowheads="1" noChangeShapeType="1" noTextEdit="1"/>
          </p:cNvSpPr>
          <p:nvPr/>
        </p:nvSpPr>
        <p:spPr bwMode="auto">
          <a:xfrm>
            <a:off x="7534275" y="2984500"/>
            <a:ext cx="2305050" cy="1657350"/>
          </a:xfrm>
          <a:prstGeom prst="rect">
            <a:avLst/>
          </a:prstGeom>
          <a:noFill/>
          <a:ln w="1">
            <a:miter lim="800000"/>
            <a:headEnd/>
            <a:tailEnd/>
          </a:ln>
        </p:spPr>
        <p:txBody>
          <a:bodyPr/>
          <a:lstStyle/>
          <a:p>
            <a:endParaRPr lang="ru-RU"/>
          </a:p>
        </p:txBody>
      </p:sp>
      <p:sp>
        <p:nvSpPr>
          <p:cNvPr id="103049" name="Control 1673"/>
          <p:cNvSpPr>
            <a:spLocks noRot="1" noChangeArrowheads="1" noChangeShapeType="1" noTextEdit="1"/>
          </p:cNvSpPr>
          <p:nvPr/>
        </p:nvSpPr>
        <p:spPr bwMode="auto">
          <a:xfrm>
            <a:off x="7543800" y="1165225"/>
            <a:ext cx="2286000" cy="1819275"/>
          </a:xfrm>
          <a:prstGeom prst="rect">
            <a:avLst/>
          </a:prstGeom>
          <a:noFill/>
          <a:ln w="1">
            <a:miter lim="800000"/>
            <a:headEnd/>
            <a:tailEnd/>
          </a:ln>
        </p:spPr>
        <p:txBody>
          <a:bodyPr/>
          <a:lstStyle/>
          <a:p>
            <a:endParaRPr lang="ru-RU"/>
          </a:p>
        </p:txBody>
      </p:sp>
      <p:sp>
        <p:nvSpPr>
          <p:cNvPr id="103601" name="Control 2225"/>
          <p:cNvSpPr>
            <a:spLocks noRot="1" noChangeArrowheads="1" noChangeShapeType="1" noTextEdit="1"/>
          </p:cNvSpPr>
          <p:nvPr/>
        </p:nvSpPr>
        <p:spPr bwMode="auto">
          <a:xfrm>
            <a:off x="7642225" y="3738563"/>
            <a:ext cx="2305050" cy="1657350"/>
          </a:xfrm>
          <a:prstGeom prst="rect">
            <a:avLst/>
          </a:prstGeom>
          <a:noFill/>
          <a:ln w="1">
            <a:miter lim="800000"/>
            <a:headEnd/>
            <a:tailEnd/>
          </a:ln>
        </p:spPr>
        <p:txBody>
          <a:bodyPr/>
          <a:lstStyle/>
          <a:p>
            <a:endParaRPr lang="ru-RU"/>
          </a:p>
        </p:txBody>
      </p:sp>
      <p:sp>
        <p:nvSpPr>
          <p:cNvPr id="103602" name="Control 2226"/>
          <p:cNvSpPr>
            <a:spLocks noRot="1" noChangeArrowheads="1" noChangeShapeType="1" noTextEdit="1"/>
          </p:cNvSpPr>
          <p:nvPr/>
        </p:nvSpPr>
        <p:spPr bwMode="auto">
          <a:xfrm>
            <a:off x="7632700" y="1400175"/>
            <a:ext cx="2286000" cy="1819275"/>
          </a:xfrm>
          <a:prstGeom prst="rect">
            <a:avLst/>
          </a:prstGeom>
          <a:noFill/>
          <a:ln w="1">
            <a:miter lim="800000"/>
            <a:headEnd/>
            <a:tailEnd/>
          </a:ln>
        </p:spPr>
        <p:txBody>
          <a:bodyPr/>
          <a:lstStyle/>
          <a:p>
            <a:endParaRPr lang="ru-RU"/>
          </a:p>
        </p:txBody>
      </p:sp>
      <p:graphicFrame>
        <p:nvGraphicFramePr>
          <p:cNvPr id="104126" name="Group 2750"/>
          <p:cNvGraphicFramePr>
            <a:graphicFrameLocks noGrp="1"/>
          </p:cNvGraphicFramePr>
          <p:nvPr>
            <p:extLst>
              <p:ext uri="{D42A27DB-BD31-4B8C-83A1-F6EECF244321}">
                <p14:modId xmlns:p14="http://schemas.microsoft.com/office/powerpoint/2010/main" xmlns="" val="3644983400"/>
              </p:ext>
            </p:extLst>
          </p:nvPr>
        </p:nvGraphicFramePr>
        <p:xfrm>
          <a:off x="857225" y="928670"/>
          <a:ext cx="7858180" cy="5500726"/>
        </p:xfrm>
        <a:graphic>
          <a:graphicData uri="http://schemas.openxmlformats.org/drawingml/2006/table">
            <a:tbl>
              <a:tblPr/>
              <a:tblGrid>
                <a:gridCol w="1832563">
                  <a:extLst>
                    <a:ext uri="{9D8B030D-6E8A-4147-A177-3AD203B41FA5}">
                      <a16:colId xmlns:a16="http://schemas.microsoft.com/office/drawing/2014/main" xmlns="" val="20000"/>
                    </a:ext>
                  </a:extLst>
                </a:gridCol>
                <a:gridCol w="775315">
                  <a:extLst>
                    <a:ext uri="{9D8B030D-6E8A-4147-A177-3AD203B41FA5}">
                      <a16:colId xmlns:a16="http://schemas.microsoft.com/office/drawing/2014/main" xmlns="" val="20001"/>
                    </a:ext>
                  </a:extLst>
                </a:gridCol>
                <a:gridCol w="708322">
                  <a:extLst>
                    <a:ext uri="{9D8B030D-6E8A-4147-A177-3AD203B41FA5}">
                      <a16:colId xmlns:a16="http://schemas.microsoft.com/office/drawing/2014/main" xmlns="" val="20002"/>
                    </a:ext>
                  </a:extLst>
                </a:gridCol>
                <a:gridCol w="793019">
                  <a:extLst>
                    <a:ext uri="{9D8B030D-6E8A-4147-A177-3AD203B41FA5}">
                      <a16:colId xmlns:a16="http://schemas.microsoft.com/office/drawing/2014/main" xmlns="" val="20003"/>
                    </a:ext>
                  </a:extLst>
                </a:gridCol>
                <a:gridCol w="866122">
                  <a:extLst>
                    <a:ext uri="{9D8B030D-6E8A-4147-A177-3AD203B41FA5}">
                      <a16:colId xmlns:a16="http://schemas.microsoft.com/office/drawing/2014/main" xmlns="" val="20004"/>
                    </a:ext>
                  </a:extLst>
                </a:gridCol>
                <a:gridCol w="2882839">
                  <a:extLst>
                    <a:ext uri="{9D8B030D-6E8A-4147-A177-3AD203B41FA5}">
                      <a16:colId xmlns:a16="http://schemas.microsoft.com/office/drawing/2014/main" xmlns="" val="20005"/>
                    </a:ext>
                  </a:extLst>
                </a:gridCol>
              </a:tblGrid>
              <a:tr h="31930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512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4753,2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28,6%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5009,5</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5511,3</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98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Неналоговые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0,03%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2"/>
                  </a:ext>
                </a:extLst>
              </a:tr>
              <a:tr h="558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11862,2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71,37%</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9160</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7949,2</a:t>
                      </a:r>
                      <a:endParaRPr kumimoji="0" lang="ru-RU" sz="1800" b="0" i="0" u="none" strike="noStrike" cap="none" normalizeH="0" baseline="0" dirty="0" smtClean="0">
                        <a:ln>
                          <a:noFill/>
                        </a:ln>
                        <a:solidFill>
                          <a:schemeClr val="tx1"/>
                        </a:solidFill>
                        <a:effectLst/>
                        <a:latin typeface="Constantia"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3"/>
                  </a:ext>
                </a:extLst>
              </a:tr>
              <a:tr h="80974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Итого доходов</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16620,3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14175,1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13465,7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vMerge="1">
                  <a:txBody>
                    <a:bodyPr/>
                    <a:lstStyle/>
                    <a:p>
                      <a:endParaRPr lang="ru-RU"/>
                    </a:p>
                  </a:txBody>
                  <a:tcPr/>
                </a:tc>
                <a:extLst>
                  <a:ext uri="{0D108BD9-81ED-4DB2-BD59-A6C34878D82A}">
                    <a16:rowId xmlns:a16="http://schemas.microsoft.com/office/drawing/2014/main" xmlns="" val="10004"/>
                  </a:ext>
                </a:extLst>
              </a:tr>
              <a:tr h="3352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Налоговые доходы</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4753,2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5014,5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5516,5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5">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8146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доходы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1231,9</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25,9%</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1396,6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1785,5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6"/>
                  </a:ext>
                </a:extLst>
              </a:tr>
              <a:tr h="5244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Налог на имущество физических лиц</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490,2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490,2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5493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Земельный налог</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3020,8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63,6%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3112,0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3224,5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r h="578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Государственная пошлина</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10,7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9"/>
                  </a:ext>
                </a:extLst>
              </a:tr>
            </a:tbl>
          </a:graphicData>
        </a:graphic>
      </p:graphicFrame>
      <p:graphicFrame>
        <p:nvGraphicFramePr>
          <p:cNvPr id="12" name="Диаграмма 11"/>
          <p:cNvGraphicFramePr/>
          <p:nvPr>
            <p:extLst>
              <p:ext uri="{D42A27DB-BD31-4B8C-83A1-F6EECF244321}">
                <p14:modId xmlns:p14="http://schemas.microsoft.com/office/powerpoint/2010/main" xmlns="" val="2279964265"/>
              </p:ext>
            </p:extLst>
          </p:nvPr>
        </p:nvGraphicFramePr>
        <p:xfrm>
          <a:off x="6156176" y="1285860"/>
          <a:ext cx="2736304" cy="21431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p:cNvGraphicFramePr/>
          <p:nvPr>
            <p:extLst>
              <p:ext uri="{D42A27DB-BD31-4B8C-83A1-F6EECF244321}">
                <p14:modId xmlns:p14="http://schemas.microsoft.com/office/powerpoint/2010/main" xmlns="" val="1474751175"/>
              </p:ext>
            </p:extLst>
          </p:nvPr>
        </p:nvGraphicFramePr>
        <p:xfrm>
          <a:off x="5929322" y="3571876"/>
          <a:ext cx="2714644" cy="2928958"/>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179388" y="0"/>
            <a:ext cx="8832850" cy="854075"/>
            <a:chOff x="73" y="88"/>
            <a:chExt cx="5564" cy="538"/>
          </a:xfrm>
        </p:grpSpPr>
        <p:pic>
          <p:nvPicPr>
            <p:cNvPr id="104453"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88"/>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04454" name="Text Box 6"/>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3600"/>
                <a:t>Структура доходов бюджета</a:t>
              </a:r>
            </a:p>
          </p:txBody>
        </p:sp>
      </p:grpSp>
      <p:sp>
        <p:nvSpPr>
          <p:cNvPr id="104456" name="Control 8"/>
          <p:cNvSpPr>
            <a:spLocks noRot="1" noChangeArrowheads="1" noChangeShapeType="1" noTextEdit="1"/>
          </p:cNvSpPr>
          <p:nvPr/>
        </p:nvSpPr>
        <p:spPr bwMode="auto">
          <a:xfrm>
            <a:off x="7059613" y="1328738"/>
            <a:ext cx="2257425" cy="2066925"/>
          </a:xfrm>
          <a:prstGeom prst="rect">
            <a:avLst/>
          </a:prstGeom>
          <a:noFill/>
          <a:ln w="1">
            <a:miter lim="800000"/>
            <a:headEnd/>
            <a:tailEnd/>
          </a:ln>
        </p:spPr>
        <p:txBody>
          <a:bodyPr/>
          <a:lstStyle/>
          <a:p>
            <a:endParaRPr lang="ru-RU"/>
          </a:p>
        </p:txBody>
      </p:sp>
      <p:sp>
        <p:nvSpPr>
          <p:cNvPr id="104455" name="Control 7"/>
          <p:cNvSpPr>
            <a:spLocks noRot="1" noChangeArrowheads="1" noChangeShapeType="1" noTextEdit="1"/>
          </p:cNvSpPr>
          <p:nvPr/>
        </p:nvSpPr>
        <p:spPr bwMode="auto">
          <a:xfrm>
            <a:off x="6992938" y="4224338"/>
            <a:ext cx="2333625" cy="1104900"/>
          </a:xfrm>
          <a:prstGeom prst="rect">
            <a:avLst/>
          </a:prstGeom>
          <a:noFill/>
          <a:ln w="1">
            <a:miter lim="800000"/>
            <a:headEnd/>
            <a:tailEnd/>
          </a:ln>
        </p:spPr>
        <p:txBody>
          <a:bodyPr/>
          <a:lstStyle/>
          <a:p>
            <a:endParaRPr lang="ru-RU"/>
          </a:p>
        </p:txBody>
      </p:sp>
      <p:sp>
        <p:nvSpPr>
          <p:cNvPr id="104941" name="Control 493"/>
          <p:cNvSpPr>
            <a:spLocks noRot="1" noChangeArrowheads="1" noChangeShapeType="1" noTextEdit="1"/>
          </p:cNvSpPr>
          <p:nvPr/>
        </p:nvSpPr>
        <p:spPr bwMode="auto">
          <a:xfrm>
            <a:off x="7037388" y="1682750"/>
            <a:ext cx="2257425" cy="2066925"/>
          </a:xfrm>
          <a:prstGeom prst="rect">
            <a:avLst/>
          </a:prstGeom>
          <a:noFill/>
          <a:ln w="1">
            <a:miter lim="800000"/>
            <a:headEnd/>
            <a:tailEnd/>
          </a:ln>
        </p:spPr>
        <p:txBody>
          <a:bodyPr/>
          <a:lstStyle/>
          <a:p>
            <a:endParaRPr lang="ru-RU"/>
          </a:p>
        </p:txBody>
      </p:sp>
      <p:sp>
        <p:nvSpPr>
          <p:cNvPr id="104940" name="Control 492"/>
          <p:cNvSpPr>
            <a:spLocks noRot="1" noChangeArrowheads="1" noChangeShapeType="1" noTextEdit="1"/>
          </p:cNvSpPr>
          <p:nvPr/>
        </p:nvSpPr>
        <p:spPr bwMode="auto">
          <a:xfrm>
            <a:off x="6970713" y="4575175"/>
            <a:ext cx="2333625" cy="1104900"/>
          </a:xfrm>
          <a:prstGeom prst="rect">
            <a:avLst/>
          </a:prstGeom>
          <a:noFill/>
          <a:ln w="1">
            <a:miter lim="800000"/>
            <a:headEnd/>
            <a:tailEnd/>
          </a:ln>
        </p:spPr>
        <p:txBody>
          <a:bodyPr/>
          <a:lstStyle/>
          <a:p>
            <a:endParaRPr lang="ru-RU"/>
          </a:p>
        </p:txBody>
      </p:sp>
      <p:graphicFrame>
        <p:nvGraphicFramePr>
          <p:cNvPr id="105482" name="Group 1034"/>
          <p:cNvGraphicFramePr>
            <a:graphicFrameLocks noGrp="1"/>
          </p:cNvGraphicFramePr>
          <p:nvPr>
            <p:extLst>
              <p:ext uri="{D42A27DB-BD31-4B8C-83A1-F6EECF244321}">
                <p14:modId xmlns:p14="http://schemas.microsoft.com/office/powerpoint/2010/main" xmlns="" val="3221921685"/>
              </p:ext>
            </p:extLst>
          </p:nvPr>
        </p:nvGraphicFramePr>
        <p:xfrm>
          <a:off x="642909" y="1034572"/>
          <a:ext cx="8072494" cy="2748755"/>
        </p:xfrm>
        <a:graphic>
          <a:graphicData uri="http://schemas.openxmlformats.org/drawingml/2006/table">
            <a:tbl>
              <a:tblPr/>
              <a:tblGrid>
                <a:gridCol w="2457875">
                  <a:extLst>
                    <a:ext uri="{9D8B030D-6E8A-4147-A177-3AD203B41FA5}">
                      <a16:colId xmlns:a16="http://schemas.microsoft.com/office/drawing/2014/main" xmlns="" val="20000"/>
                    </a:ext>
                  </a:extLst>
                </a:gridCol>
                <a:gridCol w="933127">
                  <a:extLst>
                    <a:ext uri="{9D8B030D-6E8A-4147-A177-3AD203B41FA5}">
                      <a16:colId xmlns:a16="http://schemas.microsoft.com/office/drawing/2014/main" xmlns="" val="20001"/>
                    </a:ext>
                  </a:extLst>
                </a:gridCol>
                <a:gridCol w="790433">
                  <a:extLst>
                    <a:ext uri="{9D8B030D-6E8A-4147-A177-3AD203B41FA5}">
                      <a16:colId xmlns:a16="http://schemas.microsoft.com/office/drawing/2014/main" xmlns="" val="20002"/>
                    </a:ext>
                  </a:extLst>
                </a:gridCol>
                <a:gridCol w="897238">
                  <a:extLst>
                    <a:ext uri="{9D8B030D-6E8A-4147-A177-3AD203B41FA5}">
                      <a16:colId xmlns:a16="http://schemas.microsoft.com/office/drawing/2014/main" xmlns="" val="20003"/>
                    </a:ext>
                  </a:extLst>
                </a:gridCol>
                <a:gridCol w="898470">
                  <a:extLst>
                    <a:ext uri="{9D8B030D-6E8A-4147-A177-3AD203B41FA5}">
                      <a16:colId xmlns:a16="http://schemas.microsoft.com/office/drawing/2014/main" xmlns="" val="20004"/>
                    </a:ext>
                  </a:extLst>
                </a:gridCol>
                <a:gridCol w="2095351">
                  <a:extLst>
                    <a:ext uri="{9D8B030D-6E8A-4147-A177-3AD203B41FA5}">
                      <a16:colId xmlns:a16="http://schemas.microsoft.com/office/drawing/2014/main" xmlns="" val="20005"/>
                    </a:ext>
                  </a:extLst>
                </a:gridCol>
              </a:tblGrid>
              <a:tr h="35171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тыс.руб</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2024</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2025</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2026</a:t>
                      </a:r>
                      <a:endParaRPr kumimoji="0" lang="ru-RU" sz="1800" b="1"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2024</a:t>
                      </a:r>
                      <a:endParaRPr kumimoji="0" lang="ru-RU" sz="12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517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Безвозмездные поступления</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11862,2</a:t>
                      </a:r>
                      <a:endParaRPr kumimoji="0" lang="ru-RU" sz="12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100%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9160,6</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7949,2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4">
                  <a:txBody>
                    <a:bodyPr/>
                    <a:lstStyle/>
                    <a:p>
                      <a:pPr marL="136525" marR="0" lvl="0" indent="0" algn="l" defTabSz="914400" rtl="0" eaLnBrk="1" fontAlgn="base" latinLnBrk="0" hangingPunct="1">
                        <a:lnSpc>
                          <a:spcPct val="100000"/>
                        </a:lnSpc>
                        <a:spcBef>
                          <a:spcPct val="20000"/>
                        </a:spcBef>
                        <a:spcAft>
                          <a:spcPct val="0"/>
                        </a:spcAft>
                        <a:buClr>
                          <a:srgbClr val="000000"/>
                        </a:buClr>
                        <a:buSzPct val="65000"/>
                        <a:buFont typeface="Wingdings 2" pitchFamily="18" charset="2"/>
                        <a:buNone/>
                        <a:tabLst/>
                      </a:pPr>
                      <a:endParaRPr kumimoji="0" lang="ru-RU" sz="2400" b="0" i="0" u="none" strike="noStrike" cap="none" normalizeH="0" baseline="0" dirty="0" smtClean="0">
                        <a:ln>
                          <a:noFill/>
                        </a:ln>
                        <a:solidFill>
                          <a:schemeClr val="tx1"/>
                        </a:solidFill>
                        <a:effectLst/>
                        <a:latin typeface="Constantia"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85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выравнивание бюджетной обеспеченности</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11040,3</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93,1%</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8832,2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7949,0</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7"/>
                  </a:ext>
                </a:extLst>
              </a:tr>
              <a:tr h="5855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Дотации на поддержку мер по обеспечению сбалансированности бюджетов</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504,4</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4,2%</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tr>
              <a:tr h="819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Субвенции бюджетам субъектов Российской Федерации и муниципальных образований</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317,5</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2,7%</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328,4</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0,2</a:t>
                      </a:r>
                      <a:endParaRPr kumimoji="0" lang="ru-RU" sz="1800" b="0" i="0" u="none" strike="noStrike" cap="none" normalizeH="0" baseline="0" dirty="0" smtClean="0">
                        <a:ln>
                          <a:noFill/>
                        </a:ln>
                        <a:solidFill>
                          <a:schemeClr val="tx1"/>
                        </a:solidFill>
                        <a:effectLst/>
                        <a:latin typeface="Constantia"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0008"/>
                  </a:ext>
                </a:extLst>
              </a:tr>
            </a:tbl>
          </a:graphicData>
        </a:graphic>
      </p:graphicFrame>
      <p:graphicFrame>
        <p:nvGraphicFramePr>
          <p:cNvPr id="13" name="Диаграмма 12"/>
          <p:cNvGraphicFramePr/>
          <p:nvPr>
            <p:extLst>
              <p:ext uri="{D42A27DB-BD31-4B8C-83A1-F6EECF244321}">
                <p14:modId xmlns:p14="http://schemas.microsoft.com/office/powerpoint/2010/main" xmlns="" val="3433064542"/>
              </p:ext>
            </p:extLst>
          </p:nvPr>
        </p:nvGraphicFramePr>
        <p:xfrm>
          <a:off x="6643702" y="1357298"/>
          <a:ext cx="2143140" cy="1928826"/>
        </p:xfrm>
        <a:graphic>
          <a:graphicData uri="http://schemas.openxmlformats.org/drawingml/2006/chart">
            <c:chart xmlns:c="http://schemas.openxmlformats.org/drawingml/2006/chart" xmlns:r="http://schemas.openxmlformats.org/officeDocument/2006/relationships" r:id="rId4"/>
          </a:graphicData>
        </a:graphic>
      </p:graphicFrame>
      <p:pic>
        <p:nvPicPr>
          <p:cNvPr id="14" name="Picture 6"/>
          <p:cNvPicPr>
            <a:picLocks noChangeAspect="1" noChangeArrowheads="1"/>
          </p:cNvPicPr>
          <p:nvPr/>
        </p:nvPicPr>
        <p:blipFill>
          <a:blip r:embed="rId5" cstate="print"/>
          <a:srcRect/>
          <a:stretch>
            <a:fillRect/>
          </a:stretch>
        </p:blipFill>
        <p:spPr bwMode="auto">
          <a:xfrm>
            <a:off x="3143240" y="3789674"/>
            <a:ext cx="3286148" cy="2003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643475" y="357188"/>
            <a:ext cx="7907338" cy="768350"/>
            <a:chOff x="-207" y="225"/>
            <a:chExt cx="5564" cy="484"/>
          </a:xfrm>
        </p:grpSpPr>
        <p:pic>
          <p:nvPicPr>
            <p:cNvPr id="26625" name="Скругленный прямоугольник 1"/>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7" y="225"/>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6626" name="Text Box 2"/>
            <p:cNvSpPr txBox="1">
              <a:spLocks noChangeArrowheads="1"/>
            </p:cNvSpPr>
            <p:nvPr/>
          </p:nvSpPr>
          <p:spPr bwMode="auto">
            <a:xfrm>
              <a:off x="-57" y="315"/>
              <a:ext cx="5278" cy="270"/>
            </a:xfrm>
            <a:prstGeom prst="rect">
              <a:avLst/>
            </a:prstGeom>
            <a:solidFill>
              <a:schemeClr val="accent2">
                <a:lumMod val="20000"/>
                <a:lumOff val="80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dirty="0"/>
                <a:t>Структура расходов по программному принципу</a:t>
              </a:r>
            </a:p>
          </p:txBody>
        </p:sp>
      </p:grpSp>
      <p:graphicFrame>
        <p:nvGraphicFramePr>
          <p:cNvPr id="29698" name="Содержимое 8"/>
          <p:cNvGraphicFramePr>
            <a:graphicFrameLocks noGrp="1"/>
          </p:cNvGraphicFramePr>
          <p:nvPr>
            <p:extLst>
              <p:ext uri="{D42A27DB-BD31-4B8C-83A1-F6EECF244321}">
                <p14:modId xmlns:p14="http://schemas.microsoft.com/office/powerpoint/2010/main" xmlns="" val="2162753767"/>
              </p:ext>
            </p:extLst>
          </p:nvPr>
        </p:nvGraphicFramePr>
        <p:xfrm>
          <a:off x="1782763" y="1143000"/>
          <a:ext cx="6364287" cy="3429000"/>
        </p:xfrm>
        <a:graphic>
          <a:graphicData uri="http://schemas.openxmlformats.org/presentationml/2006/ole">
            <p:oleObj spid="_x0000_s29704" name="Worksheet" r:id="rId5" imgW="7810457" imgH="4200468" progId="Excel.Sheet.8">
              <p:embed/>
            </p:oleObj>
          </a:graphicData>
        </a:graphic>
      </p:graphicFrame>
      <p:sp>
        <p:nvSpPr>
          <p:cNvPr id="7" name="Заголовок 6"/>
          <p:cNvSpPr>
            <a:spLocks noGrp="1"/>
          </p:cNvSpPr>
          <p:nvPr>
            <p:ph type="title" idx="4294967295"/>
          </p:nvPr>
        </p:nvSpPr>
        <p:spPr>
          <a:xfrm>
            <a:off x="642910" y="4429132"/>
            <a:ext cx="8143932" cy="1714512"/>
          </a:xfrm>
        </p:spPr>
        <p:txBody>
          <a:bodyPr>
            <a:normAutofit fontScale="90000"/>
          </a:bodyPr>
          <a:lstStyle/>
          <a:p>
            <a:r>
              <a:rPr lang="ru-RU" sz="1600" kern="1200" dirty="0" smtClean="0">
                <a:solidFill>
                  <a:schemeClr val="tx1"/>
                </a:solidFill>
                <a:effectLst/>
                <a:latin typeface="Times New Roman"/>
                <a:ea typeface="+mj-ea"/>
                <a:cs typeface="Times New Roman"/>
              </a:rPr>
              <a:t>Программный бюджет поселения - это совокупность муниципальных программ, в которых распределены расходы бюджета.</a:t>
            </a:r>
            <a:br>
              <a:rPr lang="ru-RU" sz="1600" kern="1200" dirty="0" smtClean="0">
                <a:solidFill>
                  <a:schemeClr val="tx1"/>
                </a:solidFill>
                <a:effectLst/>
                <a:latin typeface="Times New Roman"/>
                <a:ea typeface="+mj-ea"/>
                <a:cs typeface="Times New Roman"/>
              </a:rPr>
            </a:br>
            <a:r>
              <a:rPr lang="ru-RU" sz="1600" kern="1200" dirty="0" smtClean="0">
                <a:solidFill>
                  <a:schemeClr val="tx1"/>
                </a:solidFill>
                <a:effectLst/>
                <a:latin typeface="Times New Roman"/>
                <a:ea typeface="+mj-ea"/>
                <a:cs typeface="Times New Roman"/>
              </a:rPr>
              <a:t>Программно - целевые принципы бюджетного планирования являются основным инструментом повышения эффективности бюджетных расходов, достижения устойчивого развития, обеспечения стабильности финансов. Кроме того, программный бюджет обеспечивает прямую взаимосвязь между распределением бюджетных ресурсов и результатами их использования, является индикатором по направлениям деятельности и сигнализирует о плохом или хорошем результате.</a:t>
            </a:r>
            <a:endParaRPr lang="ru-RU" dirty="0">
              <a:solidFill>
                <a:schemeClr val="tx1"/>
              </a:solidFill>
              <a:effectLst/>
            </a:endParaRPr>
          </a:p>
        </p:txBody>
      </p:sp>
      <p:sp>
        <p:nvSpPr>
          <p:cNvPr id="8" name="TextBox 7"/>
          <p:cNvSpPr txBox="1"/>
          <p:nvPr/>
        </p:nvSpPr>
        <p:spPr>
          <a:xfrm>
            <a:off x="1000100" y="1214421"/>
            <a:ext cx="714380" cy="21544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auto">
              <a:spcBef>
                <a:spcPts val="0"/>
              </a:spcBef>
              <a:spcAft>
                <a:spcPts val="0"/>
              </a:spcAft>
              <a:defRPr/>
            </a:pPr>
            <a:r>
              <a:rPr lang="ru-RU" sz="800" b="1" i="1" dirty="0" err="1"/>
              <a:t>тыс.руб</a:t>
            </a:r>
            <a:r>
              <a:rPr lang="ru-RU" sz="800" b="1" i="1"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Скругленный прямоугольник 1"/>
          <p:cNvGrpSpPr>
            <a:grpSpLocks/>
          </p:cNvGrpSpPr>
          <p:nvPr/>
        </p:nvGrpSpPr>
        <p:grpSpPr bwMode="auto">
          <a:xfrm>
            <a:off x="857224" y="357166"/>
            <a:ext cx="7715304" cy="768350"/>
            <a:chOff x="73" y="142"/>
            <a:chExt cx="5564" cy="484"/>
          </a:xfrm>
        </p:grpSpPr>
        <p:pic>
          <p:nvPicPr>
            <p:cNvPr id="21510" name="Скругленный прямоугольник 1"/>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142"/>
              <a:ext cx="5564" cy="484"/>
            </a:xfrm>
            <a:prstGeom prst="rect">
              <a:avLst/>
            </a:prstGeom>
            <a:noFill/>
            <a:extLst>
              <a:ext uri="{909E8E84-426E-40DD-AFC4-6F175D3DCCD1}">
                <a14:hiddenFill xmlns:a14="http://schemas.microsoft.com/office/drawing/2010/main" xmlns="">
                  <a:solidFill>
                    <a:srgbClr val="FFFFFF"/>
                  </a:solidFill>
                </a14:hiddenFill>
              </a:ext>
            </a:extLst>
          </p:spPr>
        </p:pic>
        <p:sp>
          <p:nvSpPr>
            <p:cNvPr id="21511" name="Text Box 7"/>
            <p:cNvSpPr txBox="1">
              <a:spLocks noChangeArrowheads="1"/>
            </p:cNvSpPr>
            <p:nvPr/>
          </p:nvSpPr>
          <p:spPr bwMode="auto">
            <a:xfrm>
              <a:off x="133" y="184"/>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000" dirty="0"/>
                <a:t>Структура расходов бюджета по отраслям в </a:t>
              </a:r>
              <a:r>
                <a:rPr lang="ru-RU" sz="2000" dirty="0" smtClean="0"/>
                <a:t>2024 </a:t>
              </a:r>
              <a:r>
                <a:rPr lang="ru-RU" sz="2000" dirty="0"/>
                <a:t>году</a:t>
              </a:r>
            </a:p>
          </p:txBody>
        </p:sp>
      </p:grpSp>
      <p:graphicFrame>
        <p:nvGraphicFramePr>
          <p:cNvPr id="3" name="Object 18"/>
          <p:cNvGraphicFramePr>
            <a:graphicFrameLocks noChangeAspect="1"/>
          </p:cNvGraphicFramePr>
          <p:nvPr>
            <p:extLst>
              <p:ext uri="{D42A27DB-BD31-4B8C-83A1-F6EECF244321}">
                <p14:modId xmlns:p14="http://schemas.microsoft.com/office/powerpoint/2010/main" xmlns="" val="1617127976"/>
              </p:ext>
            </p:extLst>
          </p:nvPr>
        </p:nvGraphicFramePr>
        <p:xfrm>
          <a:off x="785786" y="1214422"/>
          <a:ext cx="7812706" cy="5126937"/>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cstate="print"/>
          <a:srcRect/>
          <a:stretch>
            <a:fillRect/>
          </a:stretch>
        </p:blipFill>
        <p:spPr bwMode="auto">
          <a:xfrm>
            <a:off x="1354450" y="285728"/>
            <a:ext cx="7608428" cy="6000792"/>
          </a:xfrm>
          <a:prstGeom prst="rect">
            <a:avLst/>
          </a:prstGeom>
          <a:noFill/>
          <a:ln w="9525">
            <a:noFill/>
            <a:miter lim="800000"/>
            <a:headEnd/>
            <a:tailEnd/>
          </a:ln>
        </p:spPr>
      </p:pic>
      <p:sp>
        <p:nvSpPr>
          <p:cNvPr id="3" name="Прямоугольник 2"/>
          <p:cNvSpPr/>
          <p:nvPr/>
        </p:nvSpPr>
        <p:spPr>
          <a:xfrm>
            <a:off x="3857620" y="1214422"/>
            <a:ext cx="2214578" cy="830997"/>
          </a:xfrm>
          <a:prstGeom prst="rect">
            <a:avLst/>
          </a:prstGeom>
        </p:spPr>
        <p:txBody>
          <a:bodyPr wrap="square">
            <a:spAutoFit/>
          </a:bodyPr>
          <a:lstStyle/>
          <a:p>
            <a:pPr algn="ctr">
              <a:defRPr/>
            </a:pPr>
            <a:r>
              <a:rPr lang="ru-RU" sz="1600" dirty="0" smtClean="0"/>
              <a:t>СПАСИБО ЗА ВНИМАНИЕ И НЕРАВНОДУШИЕ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7"/>
          <p:cNvSpPr>
            <a:spLocks noGrp="1"/>
          </p:cNvSpPr>
          <p:nvPr>
            <p:ph idx="1"/>
          </p:nvPr>
        </p:nvSpPr>
        <p:spPr>
          <a:xfrm>
            <a:off x="1403648" y="333375"/>
            <a:ext cx="7383194" cy="5881707"/>
          </a:xfrm>
          <a:gradFill rotWithShape="1">
            <a:gsLst>
              <a:gs pos="0">
                <a:srgbClr val="CCECFF">
                  <a:alpha val="59000"/>
                </a:srgbClr>
              </a:gs>
              <a:gs pos="100000">
                <a:srgbClr val="FFCC66">
                  <a:alpha val="45000"/>
                </a:srgbClr>
              </a:gs>
            </a:gsLst>
            <a:lin ang="5400000" scaled="1"/>
          </a:gradFill>
        </p:spPr>
        <p:txBody>
          <a:bodyPr>
            <a:normAutofit lnSpcReduction="10000"/>
          </a:bodyPr>
          <a:lstStyle/>
          <a:p>
            <a:pPr marL="0" indent="0" algn="ctr">
              <a:spcBef>
                <a:spcPct val="0"/>
              </a:spcBef>
              <a:buFont typeface="Wingdings 2" pitchFamily="18" charset="2"/>
              <a:buNone/>
            </a:pPr>
            <a:endParaRPr lang="ru-RU" b="1" dirty="0" smtClean="0">
              <a:solidFill>
                <a:srgbClr val="CC0000"/>
              </a:solidFill>
            </a:endParaRPr>
          </a:p>
          <a:p>
            <a:pPr marL="0" indent="0" algn="ctr">
              <a:spcBef>
                <a:spcPct val="0"/>
              </a:spcBef>
              <a:buFont typeface="Wingdings 2" pitchFamily="18" charset="2"/>
              <a:buNone/>
            </a:pPr>
            <a:r>
              <a:rPr lang="ru-RU" sz="2400" b="1" dirty="0" smtClean="0">
                <a:solidFill>
                  <a:srgbClr val="993300"/>
                </a:solidFill>
                <a:latin typeface="Garamond" pitchFamily="18" charset="0"/>
              </a:rPr>
              <a:t>Уважаемые жители Красносадовского сельского поселения!</a:t>
            </a:r>
          </a:p>
          <a:p>
            <a:pPr marL="174625" indent="185738" algn="just">
              <a:spcBef>
                <a:spcPct val="0"/>
              </a:spcBef>
              <a:buFont typeface="Wingdings 2" pitchFamily="18" charset="2"/>
              <a:buNone/>
              <a:tabLst>
                <a:tab pos="174625" algn="l"/>
                <a:tab pos="8074025" algn="l"/>
              </a:tabLst>
            </a:pPr>
            <a:r>
              <a:rPr lang="ru-RU" sz="1800" dirty="0" smtClean="0">
                <a:solidFill>
                  <a:srgbClr val="FF0000"/>
                </a:solidFill>
              </a:rPr>
              <a:t> </a:t>
            </a:r>
            <a:r>
              <a:rPr lang="ru-RU" sz="1800" dirty="0" smtClean="0">
                <a:latin typeface="Times New Roman" pitchFamily="18" charset="0"/>
                <a:cs typeface="Times New Roman" pitchFamily="18" charset="0"/>
              </a:rPr>
              <a:t>Представляем вашему вниманию проект бюджета Красносадовского сельского поселения Азовского района на 2024 год и на плановый период 2025 и 2026 годов в рамках «Бюджет для граждан».</a:t>
            </a:r>
            <a:r>
              <a:rPr lang="ru-RU" sz="1800" dirty="0" smtClean="0">
                <a:solidFill>
                  <a:srgbClr val="FF0000"/>
                </a:solidFill>
                <a:latin typeface="Times New Roman" pitchFamily="18" charset="0"/>
                <a:cs typeface="Times New Roman" pitchFamily="18" charset="0"/>
              </a:rPr>
              <a:t>    </a:t>
            </a:r>
          </a:p>
          <a:p>
            <a:pPr marL="174625" indent="185738" algn="just">
              <a:spcBef>
                <a:spcPct val="0"/>
              </a:spcBef>
              <a:buFont typeface="Wingdings 2" pitchFamily="18" charset="2"/>
              <a:buNone/>
              <a:tabLst>
                <a:tab pos="174625" algn="l"/>
                <a:tab pos="8074025" algn="l"/>
              </a:tabLst>
            </a:pPr>
            <a:r>
              <a:rPr lang="ru-RU" sz="1800" dirty="0" smtClean="0">
                <a:latin typeface="Times New Roman" pitchFamily="18" charset="0"/>
                <a:cs typeface="Times New Roman" pitchFamily="18" charset="0"/>
              </a:rPr>
              <a:t> Бюджет играет центральную роль в экономике поселения и решении различных проблем в развитии нашей территории. Внимательное изучение бюджета дает представление о намерениях власти, ее политике, распределении ею финансовых ресурсов. Бюджет затрагивает интересы каждого жителя поселения. А если учитывать, что доходы бюджета формируются за счет средств налогоплательщиков, включая граждан, тема открытости, прозрачности, основных направлений расходования средств бюджета, становится актуальной. Мы надеемся, что данная презентация послужит обеспечению роста интереса граждан к вопросам расходования средств. Только при наличии у граждан возможности высказать свое мнение, можно рассчитывать на то, что население будет активно участвовать  в бюджетном процессе.</a:t>
            </a:r>
          </a:p>
          <a:p>
            <a:pPr marL="0" indent="0" algn="just">
              <a:spcBef>
                <a:spcPct val="0"/>
              </a:spcBef>
              <a:buFont typeface="Wingdings 2" pitchFamily="18" charset="2"/>
              <a:buNone/>
            </a:pPr>
            <a:endParaRPr lang="ru-RU" sz="1800" dirty="0" smtClean="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Прямоугольник 8"/>
          <p:cNvSpPr>
            <a:spLocks noChangeArrowheads="1"/>
          </p:cNvSpPr>
          <p:nvPr/>
        </p:nvSpPr>
        <p:spPr bwMode="auto">
          <a:xfrm>
            <a:off x="1187625" y="260648"/>
            <a:ext cx="756084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smtClean="0">
                <a:solidFill>
                  <a:srgbClr val="1F497D"/>
                </a:solidFill>
                <a:latin typeface="Times New Roman" pitchFamily="18" charset="0"/>
                <a:cs typeface="Times New Roman" pitchFamily="18" charset="0"/>
              </a:rPr>
              <a:t>ОСНОВНЫЕ ПОНЯТИЯ</a:t>
            </a:r>
          </a:p>
        </p:txBody>
      </p:sp>
      <p:sp>
        <p:nvSpPr>
          <p:cNvPr id="10246" name="Прямоугольник 9"/>
          <p:cNvSpPr>
            <a:spLocks noChangeArrowheads="1"/>
          </p:cNvSpPr>
          <p:nvPr/>
        </p:nvSpPr>
        <p:spPr bwMode="auto">
          <a:xfrm>
            <a:off x="3995936" y="870051"/>
            <a:ext cx="479090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Бюджет – </a:t>
            </a:r>
            <a:r>
              <a:rPr lang="ru-RU" altLang="ru-RU" sz="1600" dirty="0" smtClean="0">
                <a:solidFill>
                  <a:srgbClr val="0070C0"/>
                </a:solidFill>
                <a:latin typeface="Times New Roman" pitchFamily="18" charset="0"/>
                <a:cs typeface="Times New Roman" pitchFamily="18" charset="0"/>
              </a:rPr>
              <a:t>это план доходов и расходов на определенный период </a:t>
            </a:r>
          </a:p>
        </p:txBody>
      </p:sp>
      <p:sp>
        <p:nvSpPr>
          <p:cNvPr id="10247" name="Прямоугольник 9"/>
          <p:cNvSpPr>
            <a:spLocks noChangeArrowheads="1"/>
          </p:cNvSpPr>
          <p:nvPr/>
        </p:nvSpPr>
        <p:spPr bwMode="auto">
          <a:xfrm>
            <a:off x="785786" y="3071810"/>
            <a:ext cx="457203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Доходы бюджета – это поступающие </a:t>
            </a:r>
          </a:p>
          <a:p>
            <a:pPr algn="just" eaLnBrk="1" hangingPunct="1"/>
            <a:r>
              <a:rPr lang="ru-RU" altLang="ru-RU" sz="1600" b="1" dirty="0" smtClean="0">
                <a:solidFill>
                  <a:srgbClr val="0070C0"/>
                </a:solidFill>
                <a:latin typeface="Times New Roman" pitchFamily="18" charset="0"/>
                <a:cs typeface="Times New Roman" pitchFamily="18" charset="0"/>
              </a:rPr>
              <a:t>в бюджет денежные средства </a:t>
            </a:r>
            <a:r>
              <a:rPr lang="ru-RU" sz="1600" b="1" dirty="0" err="1" smtClean="0">
                <a:solidFill>
                  <a:srgbClr val="0070C0"/>
                </a:solidFill>
                <a:latin typeface="Times New Roman" pitchFamily="18" charset="0"/>
                <a:cs typeface="Times New Roman" pitchFamily="18" charset="0"/>
              </a:rPr>
              <a:t>средства</a:t>
            </a:r>
            <a:r>
              <a:rPr lang="ru-RU" sz="1600" dirty="0" smtClean="0">
                <a:solidFill>
                  <a:srgbClr val="0070C0"/>
                </a:solidFill>
                <a:latin typeface="Times New Roman" pitchFamily="18" charset="0"/>
                <a:cs typeface="Times New Roman" pitchFamily="18" charset="0"/>
              </a:rPr>
              <a:t> (налоги юридических и физических лиц,  административные сборы и платежи, безвозмездные поступления)</a:t>
            </a:r>
            <a:endParaRPr lang="ru-RU" altLang="ru-RU" sz="1600" dirty="0" smtClean="0">
              <a:solidFill>
                <a:srgbClr val="0070C0"/>
              </a:solidFill>
              <a:latin typeface="Times New Roman" pitchFamily="18" charset="0"/>
              <a:cs typeface="Times New Roman" pitchFamily="18" charset="0"/>
            </a:endParaRPr>
          </a:p>
        </p:txBody>
      </p:sp>
      <p:sp>
        <p:nvSpPr>
          <p:cNvPr id="10248" name="Прямоугольник 9"/>
          <p:cNvSpPr>
            <a:spLocks noChangeArrowheads="1"/>
          </p:cNvSpPr>
          <p:nvPr/>
        </p:nvSpPr>
        <p:spPr bwMode="auto">
          <a:xfrm>
            <a:off x="4572000" y="5000625"/>
            <a:ext cx="428625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ru-RU" altLang="ru-RU" sz="1600" b="1" dirty="0" smtClean="0">
                <a:solidFill>
                  <a:srgbClr val="0070C0"/>
                </a:solidFill>
                <a:latin typeface="Times New Roman" pitchFamily="18" charset="0"/>
                <a:cs typeface="Times New Roman" pitchFamily="18" charset="0"/>
              </a:rPr>
              <a:t>Расходы бюджета – это выплачиваемые из бюджета денежные средства </a:t>
            </a:r>
            <a:r>
              <a:rPr lang="ru-RU" sz="1600" dirty="0" smtClean="0">
                <a:solidFill>
                  <a:srgbClr val="0070C0"/>
                </a:solidFill>
                <a:latin typeface="Times New Roman" pitchFamily="18" charset="0"/>
                <a:cs typeface="Times New Roman" pitchFamily="18" charset="0"/>
              </a:rPr>
              <a:t>(содержание муниципальных  бюджетных учреждений, благоустройство территории,  ремонт дорог и прочее)</a:t>
            </a:r>
            <a:endParaRPr lang="ru-RU" altLang="ru-RU" sz="1600" dirty="0" smtClean="0">
              <a:solidFill>
                <a:srgbClr val="0070C0"/>
              </a:solidFill>
              <a:latin typeface="Times New Roman" pitchFamily="18" charset="0"/>
              <a:cs typeface="Times New Roman" pitchFamily="18" charset="0"/>
            </a:endParaRPr>
          </a:p>
        </p:txBody>
      </p:sp>
      <p:sp>
        <p:nvSpPr>
          <p:cNvPr id="10249" name="AutoShape 12"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sp>
        <p:nvSpPr>
          <p:cNvPr id="10250" name="AutoShape 14" descr="Картинки по запросу фото доходы"/>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1" name="Picture 16" descr="http://makovka777.ru/wp-content/uploads/2012/04/ehkonomim-byudzhe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5787" y="646442"/>
            <a:ext cx="3187902"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52" name="AutoShape 18" descr="data:image/jpeg;base64,/9j/4AAQSkZJRgABAQAAAQABAAD/2wCEAAkGBxQTEhQUExIWFhUXFxQYFxcYGBgdGBgcFxQXFxgYFxcYHCggGBolHBQUITEhJSkrLi4uFx8zODMsNygtLisBCgoKDg0OGxAQGiwkHCQsLCwsLSwsLCwsLCwsLCwsLCwsLCwsLCwsLCwsLCwsLCwsLCwsLCwsLCwsLCwsLCwsLP/AABEIAMABAAMBIgACEQEDEQH/xAAcAAABBQEBAQAAAAAAAAAAAAAGAAIDBAUHAQj/xAA9EAABAwIEAwYDBgUEAgMAAAABAAIDBBEFEiExBkFREyJhcYGRMkKhFFKxwdHhByNikvAzQ3KCFfEWU7L/xAAaAQACAwEBAAAAAAAAAAAAAAAAAQIEBQMG/8QAJxEAAgIBBAEEAgMBAAAAAAAAAAECEQMEEiExBRMiQVFhoTLh8JH/2gAMAwEAAhEDEQA/AO4pJJIASSSSAEkkkgBJJJIASSSV0AJJJeF1kAeqKW+4TpJLalePfppqgBkEt9FOoYXAi4ClBQB6kkkgBJJJIASSSSAEkkkgBJJJIAS8XqoY3V9lDI8bhpt58km6VjSt0CHE+K9tKYm/BGdT9536BZDxYJlEwga7p879Fj5Jucm2el02FY4pAtjzXRHtGbfMPzVSHFA4XWpiZuCDsgKObs3uZ0Oigo2uCxKbg+T6ySWc/Eug9/0VeXEHdfyW3Z5KjXLwNyon1bRzQ9NiAFtSb7WTWTE7iw6kosKN+OvaTbZWSULipbewN/LWyvQ1Ru0E7aXSsdGy99t0nvsLqnVVcVrF491CcWYABYnloE7DazQimzC6bHKcxB8x5LIgxRxvkhd/25+KcyWpfrlazTVFj2mjPmDgR7L2pc22rgFkzYZM/UzuaOjVHHwpFfvl7/8Ak4/gjkdR+WXJ8cp2DvytvzAN/wAFSZxK22WKKSTpYW+pWhTYFCz4Y2j0V+OEDb6I5C4IwG1Fa++WFkYPNxv9Ar+FUs7XEzTB9+QbYBall6ihOV/B6kkkmQEkkkgBJJJIASSSSAEkkkgBIb40m7jWfeNz5BEaC+Jpc0pv8osFw1EtsGWtHj35UYZcs2smU9XLZZMj7lZNnp4Ror1L7oLx2if2oLGk33sF0mlpGgXdqVI2UA6AKeNuLsrZ5qXCCvC8UZPG2SM3afoeYPin1T2uGUtLvBYeAYDDQtdaRxzb5jpp4cl7iXFUEQ1d9VrnmWbjQ61hZg9yvZGMGrz/AHLmmJfxJvpE0u8tvdDlRj9XMfiyD1JTCzsFVj8MY3H4BMpcfDnWc0AHnf8Ay64vJAf915J8Tda2BY/kPZSG7dg7p5oVCs7lRZOYBB2K0HVULObdL7boBwXGMtmuN2nY9P2Rjh1U1vIFp59EdMZYixVjj3GyO8mkD6qQ1Ep+GD+51vwU1I8BxZc9Rfa3griYmZPa1GcNcY2AjSwLvqbKcUL7gmZ5trYWAPmFZqWEjumxGylZtrumIrl5GriAOnNSkXUc7Be+XNdKJx+YWPRBIla5ekKM6eXNMq6kRtzOBPLQXPsECLAFk5Zja97vggd5uICko3TkkyhgbyDSSR5koEX0kkkAJJJJACSSSQAkkkkARVEmVpd0F1znE6m5JPMo5x+oayB5cbC1vU7LmmIEk5Wi5Wdrp00jY8VBO5MqTXebDf8ABIUrY9SczuvIeSvCn7GPX4nHUrLrJtFUhH5Zo581ukezVeirmo2WdLNey9DlMrmBU4zVT7uyA9N/cqmaBt7yOufE3K04mOAubHyULoi1+YDM0/Rap5tsa1rAwlguRupqUHLnLhbooSSxxeW2adLKyKdgsfl38ECskcwHvAAqhVU5N3lot0V2igc6Q9m0lp30sPS63KXhl8mlyB0aNfUpqLHRkYHipjIY8kxu+F3TwPgujYLiJZYO1afosynwSCAAPcAfujvP9gteCJ27IhGNO/Ke96MUiatdhdTVmQXPw+PJa0UocLtdcHayBTG0XdM58mW1ydGi/MN5rfw+qygFli0i4A29EU0uRKSfCN7MvQVUhqM1re3NTlMkPeARZRx0rQbi9+Zul5lOHqgDx98wFhlsbm+t/JePgJFi4+ie1MmqGN+JwHqEBySsFglmusybHIW8yfIfmVhV3HUcbi1sZNv6hZK0iccUpdIMGOT1zuLjid7xkg7t9QA5xI6bbroEEmZoPUDQ7oTsU8codkiSSSZASSS8KAFdeEqCpq2M+JwH4rGrMcJBDBYbXKq5tZixcSfP18nXHgnk6QLcZYqaibso9WxnlsXc1NhlLlZmf8SZJPHHpp6J9TPp7LJxaj18jbNyGJ44KKMjiCTVgHj+Sw6i5BWljhJDT0v9VnDorM2LbRRdCpY4LKwAvCocj4BsUrR8R0HU6JYZGS5zQC5vIomhwUOGYtuOrtAtKjpWnRgMh6MHdH/ZbO1fJ5zaDbMGe/ul1h0AuVuUvDrI2gvs0Dm46+yI6TBpTu5sI00YLu/uKg4kp/ssBkhhMklxd7u84C+9jumq6Q2qV0Q0sTbfy4nSf1O7jP1Ks1Ebm/6z3BvNkYyt/uOrkJH+IcrxkZAHO2uT+2ib2FbWutLM2MfdFyT5BdNiX8mVXnnJeyIYYsexpe1oow4m1yLZrDc67oRP8QKggtbThzti5wOnncaK7SUNVTx5IHSFmrtRrode7y2KsZxiEEkId2UwAJIFw7xI6KKnt6R0nic6bdfhGFVSVtWQJJQ0GwDW67rdjhqaOHKJ+4x2lzcknlbl5IFqIa6kOUxl3Qi5af0TYW1sws6UQi/eYL39QlKTl2Tx4oY37Tr3DPEYqCWEZZWgHQ7ja46eSKY8Qygkgny5+647wnws5jzIyo1DC5zydtNNPE6LRpeI56V/852dh1ILgbeIcPwUDsGNdx6GEtFO64++bJsXFc81gyF4J3ytuB6kbLRpZGPyyhrXXAIJAOh5LepKtrtAA3wSV/Z13wriIOPoquTd5A8b6aqSn4WfmJdKbHp+yKgkU9pH1ZfBhf8AxaEjvjNpZWaXh2mj+GFvqL/itRIp0R9SX2VWsDdALW6ABTMelK3npf8ALmFX7UN1JAHiUNpK2KnIukpErHmxoDRozePJY1dizj8TrDoNFnZ/J4sfXLLOLR5JvqgjqsVjZzzHoFjVmMvOxDB9fdDdTi4GjR6qrBTz1B7jSR15e6x8vkNRne2H6/1mlj0OPH7p/sv1eKtH9R/zmsSvxo2OuUf5zRbhvBHOd9/6W/meat8U8PQ/Y5GMja3Y7a6Hqp4/F5ZLdkdIHrsMWowVnHa7iE7RsLz15e6OaGpE0TX/ADWGYIexCnbGLACyH3Ys+IksNvDkrOPFHHxFF2V9sN8QALSOqxXgjdYzeNT88Vz1BUw4lZLezCLC67tNnCTRfzlRulWOcdF9Gn3TH40baNSaZzs61Bw/He8hdIertvYaLVY1rRoAAPQBDWJcSyXywwOuRcOfpp94Da3isp/EM0sUlOXRmVwIY/dhvyPj0K1jCCqtx2KNpPefbQ5RoPM7BZmJVNQ8lpcyBhAIdfMDm2BeNt1y6i4xqaIuilYRpYscbbbEHYp7+Jq2tNoYHO2Gbcd3a+zdE0hWbmLOdIx1O17Q/N3Xlo75HI2/EIVOO1dKckkZzA6Xv9CBqET4B/D+pke2WecDvaBp572zch5BGFREQQJGbbXHTS4PNAkjntO7FKxoIPZMsQCSRcE3PiUV8J8CPgc2Y1GaQ3tyb66n6rKqq6ppHlzh2kTjo4fD5EfKQnjjgk2hiLnHbW/sANUBQYmoLXFso2Ot+SCeLOF52ymencZGu1y/MPI8x4KdmH11Y8CQ9kHHY2zH0/VE9JBJTxBgc57R8xBN/cbJUxnKnYjXXLWxlo2Li2393KykZw9NIbzTXJ2awdfHZdMxig+1wPjY7s5PAXBty8lzKrkqqMlskZ8DqWHyI2KAC6KGop4Q3tTG1vwtL++70H5op4T4n7Zwil0ltcEfMBvp1C4+yvrJ/giyj7xFvq79Fo4Rh0kMglfKXPBuAL29TuUUCZ9C02IkaO1H1WlHIHC4tZcXw7iuq7X/AO651ZbXf5bahdBp8Rc0Mdkc0uF8rrXHgQoTyxxxcpPhEowc3SCrMq9TWsZ8RQ/U4y8jcNHgsSoxIDxPX91kajzMFxjRfw+PnL+QS1OOE/ALeJWJV4kN3EkrHdUySGzQT4BXaTAnO1kdlHQan3WY8mp1b4t/pGhHBhwK5f2VanFHHQaKxRYDPNqRlHV35BEVBRMi/wBKIX+8dXe5WrSF4N3G/h+i0MHhl3mf/Ctl8i0qxqjOw3hKJmr/AOY7x29kQRxBosAAPBescCLhOWziwY8aqEUjKyZZ5HcnZ4sHi+qyxZebj9FvXQRxlKe1tya0W9d/wS1EtuNnbR49+ZIA+IZNLBA9YdSi/FySheriWZF8nopqlRjOarjH9nCXH5jYeidFRuc4NaLucQGjqSbBan8TsO+zzQUw/wBqCMOPVzu84+6tQW4zs0tvAMMnJKuRXVfDqe62xTWGyhNpOh44Nqy/jPH4kAYxpcLNAYAQ3ujQjNc38lHhfD+IVjmuydk3cXG3iG7uPnZbeF/ZqWR0LYsjmm2Zw73oTyRD/wCZjiLXmVvdIIGbp4BadowxPhje1rZmNkygAucBc23KH8RxSWjlsYwID8Bb8FvHSwOqWIcVtc4iFhc4k+lydhzWjgZlLXipaCxwFmHUg8z4ckmMibxxHGLtzXcLEaWPgb6FVTi1bWkCGIhuwJ28gTp7K3iWGQQRmaGDMQe8N8vja2ylw/iKOQXzhpHU/geSQFrCcPkp2vbJIJC61xa7WEdPFQYu17Y81LGzMDd4HxEdW/olWcasYHDPnLhYm99PLYeaxafEamcjsWZRe4cb28deaALVBxey15AWub0336cipKzjt8hc2FjnudoTbV3S9tStarw+nmIMsTc2l3DTX0WLFjDKeR0Ri7IX7tuY635oAnwagrXSiZ5LA03ytFzbmLDQBEgr2vP8xoynmOXms2PH447O7YADax2v0B2WHjPGjHuAijubACw3tzI5lNgP4uwirE7ZIGdrGQA0MHeaOhHMImwPgR72tfUnLe5Mbd/VyrcHY48QuEvdcDca62/Jar8ZMlmB9gL2A0uCue/mi09O1j3roIm0lLSN7jBfazN7+J3WVile97MzWAZDa1yTa2qHMV4wgpf5bnXfvlA39ULYnx52jdJA0cw3f1XPPiWaDg+mc8WT05KXyEz69rnta6QAuNhcrepcDaNZHX8BsuHTYuZXFkLC9x8Lldy4ZfMaaLt2hsga0EDXYWBPjZUsHicOPmXuf5LeXyOWfC4CekwpgGlgPBXIqZg2F/ILCiq+z72luh2RA2a4HeG2wWpFKKqPBRlKT7Y2eEkd0AEdTv4aKrG0nVgvc/EfAaX8dx6eKvNPRpPmoKuoLRe4HLrY8ifBNkeSeBhbfYA208easBYRqSHd9wPLL6LQpJvkJ1tdviPJCFRccEL8YUBeBI0XIuD+qKLqKUXUMkFKLR0w5HjmpI4fiESwp6ck2AJJ2A3PkF3Gs4ZppTctIP8ASbKfDMBp4DeOMB33jqfdUlpXf4NWXkYtcLkFv4e8D9gRUVA/m/Iz7l+Z6uKFP4yYSftYltpIwWPi3QrtBesDjPBBVwZR8bO8zztqPVWfTShSM71pSybpHCMIwknUBbstLZuy1sAh/kuaRZ8biHDn6qOuaLFUJo3MFNKjaxHDaavYxwIzlt2kHvj0QnX8KRwOa6eYuBNg3a/qqH2WWMNm1Zr3CTZx/wCI3IRvhdXFiNOWSgZ2/EOY/qaeV1rUebKtFSxsbaJoAI3G/qVr43i8HeL22+442aW6DS3zDdCGIcN1kV2wvzt5HNlIHj1VSj4TLjeomLnc2Nvp5uP5IsKJqjikNdlhYZHdOovrpyHmtOs4Up5yHMcYnuAJaNr9LbLQwigp4gW5C29rObbTxdfVyVbF2Z1cCBrmB0I5HwQAPYfR0cMro7ZnsNi5/XwB280W005bbXKLgkjp59EOT09PXvLA/LUNbdrx8w21HNZs/Cld8LpWhg3dmNreSQBRxHjdO173B9ySTYAfh+qycKqo68ujkivGBdsn3T0BUeG8LQMAdI7tneOjfbn6ohbLGGO1LSLZWtaMvqeSABXFuEIIWPmfO4saNG2Htca2WRS10Qb/AC2Adbbn1RlPUgA5rZSNQdj4WQpWcE9s3t6CQAEm8Z2B6A8kAMxLiJjWEQwnMRqSe60+mrvMkIPgxueOVshlN2uBA/K3jsiWn4FrZP8AVkaweZcfYWRBgvAkMTgXDORzd+iTonGU6q+DcqqCHEadr3xkBwuLizmofov4YwB3ec5w6FdCiaAOgHssrE+JYYdL5ndB+iXIFjCcBhgb3GNaOZsPxXuJ8TwwC18xHsgPF+KZpeeRuvNDTJzI60YMhPPl+6LHQa/+fnrZmxRtIBcPa+t+i6/SuLWgaNAAHt4lc24Jw18IzSODSeQtf9UeUwB1DHOPInQe5/RCCjVbK08y7yUgJIsGADnfn7Ku3MBqWtH+cyvMzTzdJ7/hspCKM7shLe0bcAm9t2jy5hR0s4J7NpJdcWeRbK63Qa2PmtGohc9tgGstq07m/kNAoIHxhl3HLrYt2s7pYbpDNCkrA8HbM02cOh/QqXOsUVzX/wAyLdjddsr2X2BHMcloxy5gCL2Iv7pio9lNtV52yTnKhUks15fgovgdF/tEu2WZ9pS+0Jbh7QY44qGQTxPDbdqHCQ9Q0jKfPUrArW3C1/4lQl9M2Qf7ZJP/ABO/tZBmDYqHNLHnb4Seao6js1tHOlTBiL7XWOuxpA2zEn2zHU+QRdgeDSUPfLj2jxa5FgB/SN/dbdBUdlI1+UOA2HLa2nRRV1ZSx3eS8k65XEDU9SNXK25to64dBDFP3LcbeCY32n8uX4uTuvmh/F8JmpXl8V3xE3IOrmk7+YQ1/wCYc9+WnYXHlb8zyC6XRYkOzjbM7v5QHEfDfzUov7Kmu0q9S8S77OfVXFUpdljjBPqT7WUlPgNVUkGeTs2m1gdTr/Tew9Ub8Q07mRGSnY1x3NhqR4WQ9TYu2Vt81jzB/NdEzLao28L4ajpnuZC4duBY5r5nW1Ia4qpU1AlYYpLlrt+rehH1UEvF3ZgEyNc5o7rrAvb/ANkPR4jNUOy08ZNzq7l6lAh1THU0btf5sR2cNvXoVHHjksptDCSeup/JdE4Ywd0NO2OV+d2pPQX5BakNC1uwA8h+iBnO6Dg6onOaokLR90an35I/wrCo4IxHG0NaPr5lW5nsjF3uDR47+yGMX43jZ3YW5j1SAIpoWgXcQ0dShjFOJoIbhg7R30QfiuNyzXdJJYeeixY5zIcsLC89eSKJJs2cV4jmmvd2RvQFDf2/O7LC3tHdb6BE+GcDyTEOndcdLaeyLDwxDTsY7LlOYWytN3dW3G2iVjSAfC+C5pyHTvsOQtp7FH+B8KwxbBzz4An/APO26LcPwqMAFrQQRcG1/wAVqthAH+WToL+jHpaMt+GIN8yB+FytFlO47v8A7QB9TdTiRuwN/Aar0Ocdme5TENZTNHK56nU+5UrnW8FC+/zSAeDf8KaIxyYT4u/dAz37SPlufL9dlVnpi52Y5Wi2t9b22OlrEa+6tua7m4NHh+6iyt5Au8d/x0SApT1kUYuTmsLi9rDpYbcvol9vOjj8NyHDm030N/mChqadzT8Ldfg8Nb5L7dSPVQMkyuu5wdckZeoPI38rnzSJm8myMuLFU8Ply5WE91wvGfD7p8lpZUyL4BWva6J1jqDsVE2pRNXUbZGlrv8A0gitidC8sd6HkR1XGaa5OkakaMkgcCCAQdCDsQd7rmnEfCjoCXwgvi3LfmZ+oRy2oTZplBpSR0i3Fg3ifCdWwZIZA5m4zEhw/VZkXCYab1Epe77o0F/PmutzRgg30HVczxKjko3nNeWncTZw3Z5rrKNdFvR6rfLbkfAQ0eDRxMY5hYGEMcQRlDgT8IdzOiq4s+MyOzTlwF7RtbqOgve3qhXE+I2Wa0uLgwWYB0Oq8w+irKvSOPsoz8zrj2G5Ue+i+5Qw+6cuQv4Yx0Bwge4EuJy66jwVvG+D4piXNJjcdy3n6JcLcHx0x7QkyS/fd+Q5IsDNPDqukVRharJHJlco9MBcL/h9Aw3eXSH+rb2CMKPDmsADWgAcgNFUxTiCCAd52Z3Qbfug/FeOZZe7EMjfD9lMrB7W4hDALySAW5A6oRxTjw6tgZbxQJW14BvK+56XufRNgp6mo/0Y8g07zv8ANEh0W8SxV79ZpPcqlT9pKbQRk/1OGnsiHDOCGkF0jw490XF3kE7aDRdEw3Cg0WZA46bmzR56oJbTnuE/w+MhDqiQuP3eXoEfYHwpFCO4z7o/H9URUtJJcXaxo56km/hoFaZQG1nSE3BGlhuBsnQWVYKC3JWoqEB2bnr7FWoog0AA3t13T3A20TohZnNpWx6ZyBc2aPc25qYRN5MJ8T+6oYlljcJDK9zxYNZu2/MWaLi40uVpsdmAdnFiLi3Q+JQMQa7+lo8NUwtbzcXH/Oid3fF3uU8F3JoHmfyCAGNFvhZ76fuvHg/M63lp+Kc8fef+SjaW/K0u8f3KQxgDeTS4/wCdV6Q7waPf6p5LjzA8tSqj5mXtcvPQa/QaIGMqIWPBa67r9NSD1HJZ3Zm5uwZwdee4+PwByrWLpDo1oYOrtT/aP1VSupALPc+7m7A6Ajm3KEiSKkchsQ6xLra8mkc79NvZaeG1ZfdrxaRnxDkejh4FVqWivYtaRp8T9wPBo333K0oKUNJdu47uO+n4BCEyQhYfFscRi/mOyuHwHnfpbonY1xEyIWbZz/oP1K5/ieJPe7M92W/M/F5AbNRJqiWOLs9inKkc+6zYptVda5VC00HLAydokab7XamvgaRlyi3Tl7Ifjc+lfmY4OHO2ykquM4ebcp6WVwoW0TwcN0zH5mwRhx55Rf8AZapjDRdxAHj+iCsQ460tG3XqhfFselk1kkyjpfRFA5X2dCxXi6CG4b33IMxXiyefZ2VvQFB5xMONoml568lq4bw1U1Dh2gcG3FxsNUgXJTmr2A2uXu5gan1/dWKLCqypIDWiJnnd34aLo2B8DRRC5aNNyUYUdBGwDUDQbI5A55gH8NmtOZ73Emx0Gv8AcdSj+i4biAsWAi4NiL6jnbmteAAg5Gm42uLAqdrZCDYBugI52N9R7WUqCxtNSBgs1oA02FvJWmsVaWC9wZCNc2+oHTyupIpWi4BJsdfXkgVk+XxSsoDUOPwsProoy55+YDfQC6dioueiaXi9rhVHx6guLtSB0A6fVWGUzRy8UgoUlx8IF7bnb1sqGHxlndkDXPN3AtHd1PeADiS3U39VqObfwWLXwtZd0MbjM63eAJ2BtmPS1wgaNW7j0H1UUrwPif6Xsq9M5j2Ne6QkEXsTYDqLDopGSMHwMLvIfmUAeNlHyRud42t9XJzmyO5tb5Xcfc2CfeQ/K1vmbpfYyfje4+A0H0QMqzRRj/Udm8HG4P8A1Gn0TxMbWZGbePdb7b/RW2QNbsAFXqK6Nm7ggdjOwefifbwYLfU7+ydFSNbqBr1Orv7jqh7FON4ItM4v7n6IWruMpZtIY3u8bWCi5RRLazoNbi0cYJLroKx7jPlmyjX/ADxQ87DK6fU9wH1PuVNT8AOOrzc+Oqg8jfCJqK+TAruJS64jG/Pn/nqskzPcbuBPmV0iHgtjRr+Css4YjHyrk02dFJICqF5LQtemaTyRNFgzW7AKb7ABySUCbyF6dmlo4NDY9BqhLFOGHOzOIDTfQDb1XS30chBzSBtzyA090yTDY8uV5zX1N/orVFKzh9Rgrho1wGo13O9r2VnD+BBIBI8Okuba++x9B6rscVFE2xjhvrva3nqrUcMl/hYBpb8/y9kUFoB8F4TyAZYGt233RLT4O8DWQDyC1fspGrpbX5aAJARju3Lr2vufJOhORVjp4mhwc8vzWuN+fhtqVZY4X7sXkdgnRS6dyG2vgNP8Cnc15A1A3v8AlZMQxpkN7hrRbTrfxTCwfPIdbbH8PdemAX78hPgTZeXjBNmEkdAkB4xzBqGk3bfa+l9voFI17tLR2F+ZsnZ3EDK22puDy9k5jX/MR5AfqgCtTRSgkyFrr9LgDpud1bAPgFGKQcyT5lTtaBoEwGGIHfVSJJj5QNyAgQ9eWWXXcQwRfHI0eoWO/jHPpBBJJ5NNvc2Ci5JdklFsJ2UzBs0DW+y9kmaNyEK5sQm2YyEdXkk+wsns4Ue//Xqnu8GjKPpqlv8Aoe37NWs4hgjHeePcLEn4yLtIIXyeIabe5C1qPhemj1EQJ6u1P1WsyBo2AHkEXIftQEvOIz7NbED1Nz7BMHBD5NZ6h7vAaD2R3lXmVR2/Y9wL0XB1NHtGCep1WpHh7G7NA9FouamEJqKQWyoYh0TDGrZCY5qYWUnRqJ0auuaoXNSaGmUnMTCxXHMUbmJUSs//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smtClean="0">
              <a:solidFill>
                <a:prstClr val="black"/>
              </a:solidFill>
            </a:endParaRPr>
          </a:p>
        </p:txBody>
      </p:sp>
      <p:pic>
        <p:nvPicPr>
          <p:cNvPr id="10253" name="Picture 20" descr="http://www.elcode.ru/f/Operdost/2014/2(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224" y="4509120"/>
            <a:ext cx="3615357" cy="17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ttps://kalendar2018.ru/wp-content/uploads/2015/11/income-1024x683.jpg"/>
          <p:cNvPicPr>
            <a:picLocks noChangeAspect="1" noChangeArrowheads="1"/>
          </p:cNvPicPr>
          <p:nvPr/>
        </p:nvPicPr>
        <p:blipFill>
          <a:blip r:embed="rId4" cstate="print"/>
          <a:srcRect/>
          <a:stretch>
            <a:fillRect/>
          </a:stretch>
        </p:blipFill>
        <p:spPr bwMode="auto">
          <a:xfrm>
            <a:off x="5429256" y="2500306"/>
            <a:ext cx="3371872" cy="2253245"/>
          </a:xfrm>
          <a:prstGeom prst="rect">
            <a:avLst/>
          </a:prstGeom>
          <a:noFill/>
          <a:ln w="9525">
            <a:noFill/>
            <a:miter lim="800000"/>
            <a:headEnd/>
            <a:tailEnd/>
          </a:ln>
        </p:spPr>
      </p:pic>
    </p:spTree>
    <p:extLst>
      <p:ext uri="{BB962C8B-B14F-4D97-AF65-F5344CB8AC3E}">
        <p14:creationId xmlns:p14="http://schemas.microsoft.com/office/powerpoint/2010/main" xmlns="" val="283100905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403648" y="66676"/>
            <a:ext cx="7545090" cy="738188"/>
            <a:chOff x="73" y="42"/>
            <a:chExt cx="5564" cy="538"/>
          </a:xfrm>
        </p:grpSpPr>
        <p:pic>
          <p:nvPicPr>
            <p:cNvPr id="18433"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18434" name="Text Box 2"/>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2400" b="1"/>
                <a:t>Доходы бюджета</a:t>
              </a:r>
              <a:endParaRPr lang="ru-RU" sz="2400" b="1" i="1"/>
            </a:p>
          </p:txBody>
        </p:sp>
      </p:grpSp>
      <p:sp>
        <p:nvSpPr>
          <p:cNvPr id="18437" name="TextBox 12"/>
          <p:cNvSpPr txBox="1">
            <a:spLocks noChangeArrowheads="1"/>
          </p:cNvSpPr>
          <p:nvPr/>
        </p:nvSpPr>
        <p:spPr bwMode="auto">
          <a:xfrm>
            <a:off x="3687251" y="981075"/>
            <a:ext cx="4339149" cy="830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sz="1600" dirty="0">
                <a:solidFill>
                  <a:srgbClr val="CC0000"/>
                </a:solidFill>
              </a:rPr>
              <a:t>Поступающие в бюджет денежные средства являются </a:t>
            </a:r>
          </a:p>
          <a:p>
            <a:pPr algn="ctr"/>
            <a:r>
              <a:rPr lang="ru-RU" sz="1600" b="1" dirty="0">
                <a:solidFill>
                  <a:srgbClr val="CC0000"/>
                </a:solidFill>
              </a:rPr>
              <a:t>ДОХОДАМИ БЮДЖЕТА</a:t>
            </a:r>
            <a:endParaRPr lang="ru-RU" sz="1600" dirty="0">
              <a:solidFill>
                <a:srgbClr val="CC0000"/>
              </a:solidFill>
            </a:endParaRPr>
          </a:p>
        </p:txBody>
      </p:sp>
      <p:sp>
        <p:nvSpPr>
          <p:cNvPr id="14" name="Стрелка вниз 13"/>
          <p:cNvSpPr>
            <a:spLocks noChangeArrowheads="1"/>
          </p:cNvSpPr>
          <p:nvPr/>
        </p:nvSpPr>
        <p:spPr bwMode="auto">
          <a:xfrm rot="2358155">
            <a:off x="3812381" y="1915992"/>
            <a:ext cx="223837" cy="1025525"/>
          </a:xfrm>
          <a:prstGeom prst="downArrow">
            <a:avLst>
              <a:gd name="adj1" fmla="val 50000"/>
              <a:gd name="adj2" fmla="val 63378"/>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5" name="Стрелка вниз 14"/>
          <p:cNvSpPr>
            <a:spLocks noChangeArrowheads="1"/>
          </p:cNvSpPr>
          <p:nvPr/>
        </p:nvSpPr>
        <p:spPr bwMode="auto">
          <a:xfrm rot="-2353301">
            <a:off x="7225176" y="1915717"/>
            <a:ext cx="223838" cy="1006475"/>
          </a:xfrm>
          <a:prstGeom prst="downArrow">
            <a:avLst>
              <a:gd name="adj1" fmla="val 50000"/>
              <a:gd name="adj2" fmla="val 50106"/>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6" name="Стрелка вниз 15"/>
          <p:cNvSpPr>
            <a:spLocks noChangeArrowheads="1"/>
          </p:cNvSpPr>
          <p:nvPr/>
        </p:nvSpPr>
        <p:spPr bwMode="auto">
          <a:xfrm>
            <a:off x="5508104" y="1959801"/>
            <a:ext cx="223838" cy="936625"/>
          </a:xfrm>
          <a:prstGeom prst="downArrow">
            <a:avLst>
              <a:gd name="adj1" fmla="val 50000"/>
              <a:gd name="adj2" fmla="val 72084"/>
            </a:avLst>
          </a:prstGeom>
          <a:solidFill>
            <a:srgbClr val="FFF0C9"/>
          </a:solidFill>
          <a:ln w="25400" algn="ctr">
            <a:solidFill>
              <a:srgbClr val="B07E00"/>
            </a:solidFill>
            <a:miter lim="800000"/>
            <a:headEnd/>
            <a:tailEnd/>
          </a:ln>
        </p:spPr>
        <p:txBody>
          <a:bodyPr lIns="91431" tIns="45715" rIns="91431" bIns="45715" anchor="ctr"/>
          <a:lstStyle/>
          <a:p>
            <a:pPr algn="ctr" fontAlgn="auto">
              <a:spcBef>
                <a:spcPts val="0"/>
              </a:spcBef>
              <a:spcAft>
                <a:spcPts val="0"/>
              </a:spcAft>
              <a:defRPr/>
            </a:pPr>
            <a:endParaRPr lang="ru-RU">
              <a:solidFill>
                <a:schemeClr val="lt1"/>
              </a:solidFill>
              <a:latin typeface="+mn-lt"/>
            </a:endParaRPr>
          </a:p>
        </p:txBody>
      </p:sp>
      <p:sp>
        <p:nvSpPr>
          <p:cNvPr id="17" name="Скругленный прямоугольник 16"/>
          <p:cNvSpPr>
            <a:spLocks noChangeArrowheads="1"/>
          </p:cNvSpPr>
          <p:nvPr/>
        </p:nvSpPr>
        <p:spPr bwMode="auto">
          <a:xfrm>
            <a:off x="1187450" y="2997200"/>
            <a:ext cx="2232025"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dirty="0">
                <a:solidFill>
                  <a:srgbClr val="CC0000"/>
                </a:solidFill>
                <a:latin typeface="Constantia" pitchFamily="18" charset="0"/>
              </a:rPr>
              <a:t>НАЛОГИ</a:t>
            </a:r>
            <a:r>
              <a:rPr lang="ru-RU" sz="1400" dirty="0">
                <a:latin typeface="Constantia" pitchFamily="18" charset="0"/>
              </a:rPr>
              <a:t> – часть доходов граждан и организаций, которые они обязаны заплатить государству (например, налог на доходы физических лиц, </a:t>
            </a:r>
            <a:r>
              <a:rPr lang="ru-RU" sz="1400" dirty="0" smtClean="0">
                <a:latin typeface="Constantia" pitchFamily="18" charset="0"/>
              </a:rPr>
              <a:t>налог </a:t>
            </a:r>
            <a:r>
              <a:rPr lang="ru-RU" sz="1400" dirty="0">
                <a:latin typeface="Constantia" pitchFamily="18" charset="0"/>
              </a:rPr>
              <a:t>на имущество физических лиц, земельный налог, транспортный налог и др.)</a:t>
            </a:r>
          </a:p>
        </p:txBody>
      </p:sp>
      <p:sp>
        <p:nvSpPr>
          <p:cNvPr id="18" name="Скругленный прямоугольник 17"/>
          <p:cNvSpPr>
            <a:spLocks noChangeArrowheads="1"/>
          </p:cNvSpPr>
          <p:nvPr/>
        </p:nvSpPr>
        <p:spPr bwMode="auto">
          <a:xfrm>
            <a:off x="3924300" y="2997200"/>
            <a:ext cx="2303463" cy="3384550"/>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НЕНАЛОГОВЫЕ ДОХОДЫ</a:t>
            </a:r>
            <a:r>
              <a:rPr lang="ru-RU" sz="1400" b="1">
                <a:latin typeface="Constantia" pitchFamily="18" charset="0"/>
              </a:rPr>
              <a:t> </a:t>
            </a:r>
            <a:r>
              <a:rPr lang="ru-RU" sz="1400">
                <a:latin typeface="Constantia" pitchFamily="18" charset="0"/>
              </a:rPr>
              <a:t>– платежи в виде штрафов, санкций за нарушение законодательства, платежи за пользование имуществом государства, средства самообложения граждан</a:t>
            </a:r>
          </a:p>
        </p:txBody>
      </p:sp>
      <p:sp>
        <p:nvSpPr>
          <p:cNvPr id="19" name="Скругленный прямоугольник 18"/>
          <p:cNvSpPr>
            <a:spLocks noChangeArrowheads="1"/>
          </p:cNvSpPr>
          <p:nvPr/>
        </p:nvSpPr>
        <p:spPr bwMode="auto">
          <a:xfrm>
            <a:off x="6588125" y="3068638"/>
            <a:ext cx="2303463" cy="3313112"/>
          </a:xfrm>
          <a:prstGeom prst="roundRect">
            <a:avLst>
              <a:gd name="adj" fmla="val 16667"/>
            </a:avLst>
          </a:prstGeom>
          <a:solidFill>
            <a:srgbClr val="FFF0C9"/>
          </a:solidFill>
          <a:ln w="25400" algn="ctr">
            <a:solidFill>
              <a:srgbClr val="B07E00"/>
            </a:solidFill>
            <a:round/>
            <a:headEnd/>
            <a:tailEnd/>
          </a:ln>
        </p:spPr>
        <p:txBody>
          <a:bodyPr lIns="91431" tIns="45715" rIns="91431" bIns="45715" anchor="ctr"/>
          <a:lstStyle/>
          <a:p>
            <a:pPr algn="ctr"/>
            <a:r>
              <a:rPr lang="ru-RU" sz="1400" b="1">
                <a:solidFill>
                  <a:srgbClr val="CC0000"/>
                </a:solidFill>
                <a:latin typeface="Constantia" pitchFamily="18" charset="0"/>
              </a:rPr>
              <a:t>БЕЗВОЗМЕЗДНЫЕ ПОСТУПЛЕНИЯ</a:t>
            </a:r>
            <a:r>
              <a:rPr lang="ru-RU" sz="1400" b="1">
                <a:latin typeface="Constantia" pitchFamily="18" charset="0"/>
              </a:rPr>
              <a:t> </a:t>
            </a:r>
            <a:r>
              <a:rPr lang="ru-RU" sz="1400">
                <a:latin typeface="Constantia" pitchFamily="18" charset="0"/>
              </a:rPr>
              <a:t>– средства, которые поступают в бюджет безвозмездно (денежные средства, поступающие из вышестоящего бюджета (например, дотация из областного бюджета), а также безвозмездные перечисления от физических и юридических лиц) </a:t>
            </a:r>
          </a:p>
        </p:txBody>
      </p:sp>
      <p:pic>
        <p:nvPicPr>
          <p:cNvPr id="18466" name="Picture 34" descr="imagesCAXB4YMV"/>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80965" y="1183250"/>
            <a:ext cx="2338510" cy="158382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Скругленный прямоугольник 3"/>
          <p:cNvGrpSpPr>
            <a:grpSpLocks/>
          </p:cNvGrpSpPr>
          <p:nvPr/>
        </p:nvGrpSpPr>
        <p:grpSpPr bwMode="auto">
          <a:xfrm>
            <a:off x="1331640" y="260648"/>
            <a:ext cx="7533943" cy="504527"/>
            <a:chOff x="73" y="42"/>
            <a:chExt cx="5564" cy="538"/>
          </a:xfrm>
        </p:grpSpPr>
        <p:pic>
          <p:nvPicPr>
            <p:cNvPr id="81925" name="Скругленный прямоугольник 3"/>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 y="42"/>
              <a:ext cx="5564" cy="538"/>
            </a:xfrm>
            <a:prstGeom prst="rect">
              <a:avLst/>
            </a:prstGeom>
            <a:noFill/>
            <a:extLst>
              <a:ext uri="{909E8E84-426E-40DD-AFC4-6F175D3DCCD1}">
                <a14:hiddenFill xmlns:a14="http://schemas.microsoft.com/office/drawing/2010/main" xmlns="">
                  <a:solidFill>
                    <a:srgbClr val="FFFFFF"/>
                  </a:solidFill>
                </a14:hiddenFill>
              </a:ext>
            </a:extLst>
          </p:spPr>
        </p:pic>
        <p:sp>
          <p:nvSpPr>
            <p:cNvPr id="81926" name="Text Box 6"/>
            <p:cNvSpPr txBox="1">
              <a:spLocks noChangeArrowheads="1"/>
            </p:cNvSpPr>
            <p:nvPr/>
          </p:nvSpPr>
          <p:spPr bwMode="auto">
            <a:xfrm>
              <a:off x="133" y="139"/>
              <a:ext cx="5449" cy="3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1" tIns="45715" rIns="91431" bIns="45715" anchor="ctr"/>
            <a:lstStyle>
              <a:lvl1pPr>
                <a:defRPr>
                  <a:solidFill>
                    <a:schemeClr val="tx1"/>
                  </a:solidFill>
                  <a:latin typeface="Constantia" pitchFamily="18" charset="0"/>
                </a:defRPr>
              </a:lvl1pPr>
              <a:lvl2pPr marL="742950" indent="-285750">
                <a:defRPr>
                  <a:solidFill>
                    <a:schemeClr val="tx1"/>
                  </a:solidFill>
                  <a:latin typeface="Constantia" pitchFamily="18" charset="0"/>
                </a:defRPr>
              </a:lvl2pPr>
              <a:lvl3pPr marL="1143000" indent="-228600">
                <a:defRPr>
                  <a:solidFill>
                    <a:schemeClr val="tx1"/>
                  </a:solidFill>
                  <a:latin typeface="Constantia" pitchFamily="18" charset="0"/>
                </a:defRPr>
              </a:lvl3pPr>
              <a:lvl4pPr marL="1600200" indent="-228600">
                <a:defRPr>
                  <a:solidFill>
                    <a:schemeClr val="tx1"/>
                  </a:solidFill>
                  <a:latin typeface="Constantia" pitchFamily="18" charset="0"/>
                </a:defRPr>
              </a:lvl4pPr>
              <a:lvl5pPr marL="2057400" indent="-228600">
                <a:defRPr>
                  <a:solidFill>
                    <a:schemeClr val="tx1"/>
                  </a:solidFill>
                  <a:latin typeface="Constantia" pitchFamily="18" charset="0"/>
                </a:defRPr>
              </a:lvl5pPr>
              <a:lvl6pPr marL="2514600" indent="-228600" fontAlgn="base">
                <a:spcBef>
                  <a:spcPct val="0"/>
                </a:spcBef>
                <a:spcAft>
                  <a:spcPct val="0"/>
                </a:spcAft>
                <a:defRPr>
                  <a:solidFill>
                    <a:schemeClr val="tx1"/>
                  </a:solidFill>
                  <a:latin typeface="Constantia" pitchFamily="18" charset="0"/>
                </a:defRPr>
              </a:lvl6pPr>
              <a:lvl7pPr marL="2971800" indent="-228600" fontAlgn="base">
                <a:spcBef>
                  <a:spcPct val="0"/>
                </a:spcBef>
                <a:spcAft>
                  <a:spcPct val="0"/>
                </a:spcAft>
                <a:defRPr>
                  <a:solidFill>
                    <a:schemeClr val="tx1"/>
                  </a:solidFill>
                  <a:latin typeface="Constantia" pitchFamily="18" charset="0"/>
                </a:defRPr>
              </a:lvl7pPr>
              <a:lvl8pPr marL="3429000" indent="-228600" fontAlgn="base">
                <a:spcBef>
                  <a:spcPct val="0"/>
                </a:spcBef>
                <a:spcAft>
                  <a:spcPct val="0"/>
                </a:spcAft>
                <a:defRPr>
                  <a:solidFill>
                    <a:schemeClr val="tx1"/>
                  </a:solidFill>
                  <a:latin typeface="Constantia" pitchFamily="18" charset="0"/>
                </a:defRPr>
              </a:lvl8pPr>
              <a:lvl9pPr marL="3886200" indent="-228600" fontAlgn="base">
                <a:spcBef>
                  <a:spcPct val="0"/>
                </a:spcBef>
                <a:spcAft>
                  <a:spcPct val="0"/>
                </a:spcAft>
                <a:defRPr>
                  <a:solidFill>
                    <a:schemeClr val="tx1"/>
                  </a:solidFill>
                  <a:latin typeface="Constantia" pitchFamily="18" charset="0"/>
                </a:defRPr>
              </a:lvl9pPr>
            </a:lstStyle>
            <a:p>
              <a:pPr algn="ctr"/>
              <a:r>
                <a:rPr lang="ru-RU"/>
                <a:t>Расходы бюджета</a:t>
              </a:r>
              <a:endParaRPr lang="ru-RU" i="1"/>
            </a:p>
          </p:txBody>
        </p:sp>
      </p:grpSp>
      <p:sp>
        <p:nvSpPr>
          <p:cNvPr id="81927" name="Rectangle 7"/>
          <p:cNvSpPr>
            <a:spLocks noChangeArrowheads="1"/>
          </p:cNvSpPr>
          <p:nvPr/>
        </p:nvSpPr>
        <p:spPr bwMode="auto">
          <a:xfrm>
            <a:off x="179388" y="765175"/>
            <a:ext cx="8713787"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ru-RU" dirty="0">
                <a:cs typeface="Times New Roman" pitchFamily="18" charset="0"/>
              </a:rPr>
              <a:t>Выплачиваемые из бюджета денежные средства называются </a:t>
            </a:r>
          </a:p>
          <a:p>
            <a:pPr algn="ctr"/>
            <a:r>
              <a:rPr lang="ru-RU" b="1" dirty="0">
                <a:cs typeface="Times New Roman" pitchFamily="18" charset="0"/>
              </a:rPr>
              <a:t>РАСХОДАМИ БЮДЖЕТА</a:t>
            </a:r>
          </a:p>
        </p:txBody>
      </p:sp>
      <p:sp>
        <p:nvSpPr>
          <p:cNvPr id="81929" name="Прямоугольник 29"/>
          <p:cNvSpPr>
            <a:spLocks noChangeArrowheads="1"/>
          </p:cNvSpPr>
          <p:nvPr/>
        </p:nvSpPr>
        <p:spPr bwMode="auto">
          <a:xfrm>
            <a:off x="1285852" y="2857496"/>
            <a:ext cx="2214578" cy="292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культуру</a:t>
            </a:r>
            <a:endParaRPr lang="ru-RU" sz="1300" b="1" dirty="0">
              <a:latin typeface="Constantia" pitchFamily="18" charset="0"/>
            </a:endParaRPr>
          </a:p>
        </p:txBody>
      </p:sp>
      <p:sp>
        <p:nvSpPr>
          <p:cNvPr id="81930" name="Прямоугольник 35"/>
          <p:cNvSpPr>
            <a:spLocks noChangeArrowheads="1"/>
          </p:cNvSpPr>
          <p:nvPr/>
        </p:nvSpPr>
        <p:spPr bwMode="auto">
          <a:xfrm>
            <a:off x="1214414" y="5429264"/>
            <a:ext cx="2428892"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жилищно-коммунальное</a:t>
            </a:r>
            <a:r>
              <a:rPr lang="ru-RU" sz="1000" b="1" dirty="0">
                <a:latin typeface="Constantia" pitchFamily="18" charset="0"/>
              </a:rPr>
              <a:t> </a:t>
            </a:r>
            <a:r>
              <a:rPr lang="ru-RU" sz="1300" b="1" dirty="0">
                <a:latin typeface="Constantia" pitchFamily="18" charset="0"/>
              </a:rPr>
              <a:t>хозяйство</a:t>
            </a:r>
          </a:p>
        </p:txBody>
      </p:sp>
      <p:sp>
        <p:nvSpPr>
          <p:cNvPr id="81931" name="Прямоугольник 31"/>
          <p:cNvSpPr>
            <a:spLocks noChangeArrowheads="1"/>
          </p:cNvSpPr>
          <p:nvPr/>
        </p:nvSpPr>
        <p:spPr bwMode="auto">
          <a:xfrm>
            <a:off x="4000496"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оборону</a:t>
            </a:r>
            <a:endParaRPr lang="ru-RU" sz="1300" b="1" dirty="0">
              <a:latin typeface="Constantia" pitchFamily="18" charset="0"/>
            </a:endParaRPr>
          </a:p>
        </p:txBody>
      </p:sp>
      <p:sp>
        <p:nvSpPr>
          <p:cNvPr id="81932" name="Прямоугольник 40"/>
          <p:cNvSpPr>
            <a:spLocks noChangeArrowheads="1"/>
          </p:cNvSpPr>
          <p:nvPr/>
        </p:nvSpPr>
        <p:spPr bwMode="auto">
          <a:xfrm>
            <a:off x="3635375" y="5429264"/>
            <a:ext cx="2365385"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экономику</a:t>
            </a:r>
            <a:endParaRPr lang="ru-RU" sz="1300" b="1" dirty="0">
              <a:latin typeface="Constantia" pitchFamily="18" charset="0"/>
            </a:endParaRPr>
          </a:p>
        </p:txBody>
      </p:sp>
      <p:sp>
        <p:nvSpPr>
          <p:cNvPr id="81933" name="Прямоугольник 42"/>
          <p:cNvSpPr>
            <a:spLocks noChangeArrowheads="1"/>
          </p:cNvSpPr>
          <p:nvPr/>
        </p:nvSpPr>
        <p:spPr bwMode="auto">
          <a:xfrm>
            <a:off x="6643702" y="2857496"/>
            <a:ext cx="1928826" cy="492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300" b="1" dirty="0">
                <a:latin typeface="Constantia" pitchFamily="18" charset="0"/>
              </a:rPr>
              <a:t>на </a:t>
            </a:r>
            <a:r>
              <a:rPr lang="ru-RU" sz="1300" b="1" dirty="0" smtClean="0">
                <a:latin typeface="Constantia" pitchFamily="18" charset="0"/>
              </a:rPr>
              <a:t>национальную безопасность</a:t>
            </a:r>
            <a:endParaRPr lang="ru-RU" sz="1300" b="1" dirty="0">
              <a:latin typeface="Constantia" pitchFamily="18" charset="0"/>
            </a:endParaRPr>
          </a:p>
        </p:txBody>
      </p:sp>
      <p:sp>
        <p:nvSpPr>
          <p:cNvPr id="81934" name="Прямоугольник 26"/>
          <p:cNvSpPr>
            <a:spLocks noChangeArrowheads="1"/>
          </p:cNvSpPr>
          <p:nvPr/>
        </p:nvSpPr>
        <p:spPr bwMode="auto">
          <a:xfrm>
            <a:off x="6429388" y="5429264"/>
            <a:ext cx="2143140" cy="4770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1" tIns="45715" rIns="91431" bIns="45715">
            <a:spAutoFit/>
          </a:bodyPr>
          <a:lstStyle/>
          <a:p>
            <a:pPr algn="ctr"/>
            <a:r>
              <a:rPr lang="ru-RU" sz="1200" b="1" dirty="0">
                <a:latin typeface="Constantia" pitchFamily="18" charset="0"/>
              </a:rPr>
              <a:t>на общегосударственные вопросы</a:t>
            </a:r>
            <a:r>
              <a:rPr lang="ru-RU" sz="1300" b="1" dirty="0">
                <a:latin typeface="Constantia" pitchFamily="18" charset="0"/>
              </a:rPr>
              <a:t> </a:t>
            </a:r>
          </a:p>
        </p:txBody>
      </p:sp>
      <p:pic>
        <p:nvPicPr>
          <p:cNvPr id="81939"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1428728" y="1500174"/>
            <a:ext cx="2016125" cy="115869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0" name="Picture 20"/>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4000496" y="1428736"/>
            <a:ext cx="1915954" cy="129698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1" name="Picture 2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6715140" y="1357298"/>
            <a:ext cx="1793139" cy="1343025"/>
          </a:xfrm>
          <a:prstGeom prst="rect">
            <a:avLst/>
          </a:prstGeom>
          <a:noFill/>
          <a:extLst>
            <a:ext uri="{909E8E84-426E-40DD-AFC4-6F175D3DCCD1}">
              <a14:hiddenFill xmlns:a14="http://schemas.microsoft.com/office/drawing/2010/main" xmlns="">
                <a:solidFill>
                  <a:srgbClr val="FFFFFF"/>
                </a:solidFill>
              </a14:hiddenFill>
            </a:ext>
          </a:extLst>
        </p:spPr>
      </p:pic>
      <p:pic>
        <p:nvPicPr>
          <p:cNvPr id="81942" name="Picture 22" descr="жкх"/>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428728" y="3929066"/>
            <a:ext cx="2089150" cy="1239837"/>
          </a:xfrm>
          <a:prstGeom prst="rect">
            <a:avLst/>
          </a:prstGeom>
          <a:noFill/>
          <a:extLst>
            <a:ext uri="{909E8E84-426E-40DD-AFC4-6F175D3DCCD1}">
              <a14:hiddenFill xmlns:a14="http://schemas.microsoft.com/office/drawing/2010/main" xmlns="">
                <a:solidFill>
                  <a:srgbClr val="FFFFFF"/>
                </a:solidFill>
              </a14:hiddenFill>
            </a:ext>
          </a:extLst>
        </p:spPr>
      </p:pic>
      <p:pic>
        <p:nvPicPr>
          <p:cNvPr id="81943" name="Picture 23"/>
          <p:cNvPicPr>
            <a:picLocks noChangeAspect="1" noChangeArrowheads="1"/>
          </p:cNvPicPr>
          <p:nvPr/>
        </p:nvPicPr>
        <p:blipFill>
          <a:blip r:embed="rId8" cstate="print">
            <a:extLst>
              <a:ext uri="{28A0092B-C50C-407E-A947-70E740481C1C}">
                <a14:useLocalDpi xmlns:a14="http://schemas.microsoft.com/office/drawing/2010/main" xmlns="" val="0"/>
              </a:ext>
            </a:extLst>
          </a:blip>
          <a:stretch>
            <a:fillRect/>
          </a:stretch>
        </p:blipFill>
        <p:spPr bwMode="auto">
          <a:xfrm>
            <a:off x="3929058" y="3929066"/>
            <a:ext cx="1915954" cy="1223962"/>
          </a:xfrm>
          <a:prstGeom prst="rect">
            <a:avLst/>
          </a:prstGeom>
          <a:noFill/>
          <a:extLst>
            <a:ext uri="{909E8E84-426E-40DD-AFC4-6F175D3DCCD1}">
              <a14:hiddenFill xmlns:a14="http://schemas.microsoft.com/office/drawing/2010/main" xmlns="">
                <a:solidFill>
                  <a:srgbClr val="FFFFFF"/>
                </a:solidFill>
              </a14:hiddenFill>
            </a:ext>
          </a:extLst>
        </p:spPr>
      </p:pic>
      <p:pic>
        <p:nvPicPr>
          <p:cNvPr id="81944" name="Picture 24" descr="очки"/>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429388" y="3929066"/>
            <a:ext cx="2087562" cy="128588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Прямоугольник 22"/>
          <p:cNvSpPr/>
          <p:nvPr/>
        </p:nvSpPr>
        <p:spPr>
          <a:xfrm>
            <a:off x="1214414" y="6357958"/>
            <a:ext cx="2000263" cy="276999"/>
          </a:xfrm>
          <a:prstGeom prst="rect">
            <a:avLst/>
          </a:prstGeom>
        </p:spPr>
        <p:txBody>
          <a:bodyPr wrap="square">
            <a:spAutoFit/>
          </a:bodyPr>
          <a:lstStyle/>
          <a:p>
            <a:r>
              <a:rPr lang="ru-RU" sz="1200" b="1" dirty="0" smtClean="0">
                <a:latin typeface="Constantia" pitchFamily="18" charset="0"/>
              </a:rPr>
              <a:t> </a:t>
            </a:r>
            <a:endParaRPr lang="ru-RU"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Прямоугольник 9"/>
          <p:cNvSpPr>
            <a:spLocks noChangeArrowheads="1"/>
          </p:cNvSpPr>
          <p:nvPr/>
        </p:nvSpPr>
        <p:spPr bwMode="auto">
          <a:xfrm>
            <a:off x="1125677" y="2610148"/>
            <a:ext cx="474111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Дефицит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расходов бюджета над его доходами)</a:t>
            </a:r>
          </a:p>
        </p:txBody>
      </p:sp>
      <p:sp>
        <p:nvSpPr>
          <p:cNvPr id="9" name="Овал 8"/>
          <p:cNvSpPr/>
          <p:nvPr/>
        </p:nvSpPr>
        <p:spPr>
          <a:xfrm>
            <a:off x="1500186" y="826369"/>
            <a:ext cx="3571875" cy="1009103"/>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&gt; ДОХОДЫ</a:t>
            </a:r>
          </a:p>
        </p:txBody>
      </p:sp>
      <p:sp>
        <p:nvSpPr>
          <p:cNvPr id="13" name="Стрелка вниз 12"/>
          <p:cNvSpPr/>
          <p:nvPr/>
        </p:nvSpPr>
        <p:spPr>
          <a:xfrm>
            <a:off x="3154042" y="1988840"/>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1273" name="Picture 2" descr="Картинки по запросу фото де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52214" y="961214"/>
            <a:ext cx="2744821" cy="18197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Скругленный прямоугольник 14"/>
          <p:cNvSpPr/>
          <p:nvPr/>
        </p:nvSpPr>
        <p:spPr>
          <a:xfrm>
            <a:off x="1259632" y="4429125"/>
            <a:ext cx="4241056" cy="180818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расходов над доходами принимается решение об источниках покрытия дефицита, например использовать имеющиеся накопления (остатки на счетах) или привлекать кредиты</a:t>
            </a:r>
          </a:p>
        </p:txBody>
      </p:sp>
      <p:sp>
        <p:nvSpPr>
          <p:cNvPr id="16" name="Стрелка вниз 15"/>
          <p:cNvSpPr/>
          <p:nvPr/>
        </p:nvSpPr>
        <p:spPr>
          <a:xfrm>
            <a:off x="3154042" y="3643313"/>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76" name="AutoShape 6" descr="Картинки по запросу фото банков"/>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ru-RU" altLang="ru-RU"/>
          </a:p>
        </p:txBody>
      </p:sp>
      <p:pic>
        <p:nvPicPr>
          <p:cNvPr id="11277" name="Picture 8" descr="http://rosregistr.ru/images/main15583086_0a2c4ee6e0ed3090b843cb580dde06a0.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3822742"/>
            <a:ext cx="2376264" cy="2198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5852" y="343117"/>
            <a:ext cx="7143800" cy="4665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9274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Овал 10"/>
          <p:cNvSpPr/>
          <p:nvPr/>
        </p:nvSpPr>
        <p:spPr>
          <a:xfrm>
            <a:off x="1125677" y="980728"/>
            <a:ext cx="3779837" cy="107156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b="1" dirty="0"/>
              <a:t>РАСХОДЫ </a:t>
            </a:r>
            <a:r>
              <a:rPr lang="ru-RU" sz="2000" b="1" dirty="0"/>
              <a:t> </a:t>
            </a:r>
            <a:r>
              <a:rPr lang="ru-RU" sz="3600" b="1" dirty="0"/>
              <a:t>&lt;</a:t>
            </a:r>
            <a:r>
              <a:rPr lang="ru-RU" b="1" dirty="0"/>
              <a:t>  ДОХОДЫ</a:t>
            </a:r>
          </a:p>
        </p:txBody>
      </p:sp>
      <p:sp>
        <p:nvSpPr>
          <p:cNvPr id="12295" name="Прямоугольник 9"/>
          <p:cNvSpPr>
            <a:spLocks noChangeArrowheads="1"/>
          </p:cNvSpPr>
          <p:nvPr/>
        </p:nvSpPr>
        <p:spPr bwMode="auto">
          <a:xfrm>
            <a:off x="1125677" y="2852936"/>
            <a:ext cx="409439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altLang="ru-RU" b="1" dirty="0">
                <a:solidFill>
                  <a:schemeClr val="tx2"/>
                </a:solidFill>
                <a:latin typeface="Times New Roman" pitchFamily="18" charset="0"/>
                <a:cs typeface="Times New Roman" pitchFamily="18" charset="0"/>
              </a:rPr>
              <a:t>Профицит бюджета </a:t>
            </a:r>
          </a:p>
          <a:p>
            <a:pPr algn="ctr" eaLnBrk="1" hangingPunct="1"/>
            <a:r>
              <a:rPr lang="ru-RU" altLang="ru-RU" b="1" dirty="0">
                <a:solidFill>
                  <a:schemeClr val="tx2"/>
                </a:solidFill>
                <a:latin typeface="Times New Roman" pitchFamily="18" charset="0"/>
                <a:cs typeface="Times New Roman" pitchFamily="18" charset="0"/>
              </a:rPr>
              <a:t>(</a:t>
            </a:r>
            <a:r>
              <a:rPr lang="ru-RU" altLang="ru-RU" dirty="0">
                <a:solidFill>
                  <a:schemeClr val="tx2"/>
                </a:solidFill>
                <a:latin typeface="Times New Roman" pitchFamily="18" charset="0"/>
                <a:cs typeface="Times New Roman" pitchFamily="18" charset="0"/>
              </a:rPr>
              <a:t>превышение доходов бюджета над его расходами)</a:t>
            </a:r>
          </a:p>
        </p:txBody>
      </p:sp>
      <p:sp>
        <p:nvSpPr>
          <p:cNvPr id="10" name="Стрелка вниз 9"/>
          <p:cNvSpPr/>
          <p:nvPr/>
        </p:nvSpPr>
        <p:spPr>
          <a:xfrm>
            <a:off x="2789558" y="2143126"/>
            <a:ext cx="285750"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297" name="Picture 4" descr="Картинки по запросу фото профицит бюджет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980728"/>
            <a:ext cx="2895600" cy="158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Скругленный прямоугольник 13"/>
          <p:cNvSpPr/>
          <p:nvPr/>
        </p:nvSpPr>
        <p:spPr>
          <a:xfrm>
            <a:off x="1153078" y="4540449"/>
            <a:ext cx="4094395" cy="1450999"/>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ru-RU" dirty="0">
                <a:solidFill>
                  <a:schemeClr val="tx2"/>
                </a:solidFill>
                <a:latin typeface="Times New Roman" pitchFamily="18" charset="0"/>
                <a:cs typeface="Times New Roman" pitchFamily="18" charset="0"/>
              </a:rPr>
              <a:t>При превышении доходов  над расходами принимается решение как их использовать, например погашать долг, накапливать резервы или  увеличить расходы  </a:t>
            </a:r>
          </a:p>
        </p:txBody>
      </p:sp>
      <p:sp>
        <p:nvSpPr>
          <p:cNvPr id="15" name="Стрелка вниз 14"/>
          <p:cNvSpPr/>
          <p:nvPr/>
        </p:nvSpPr>
        <p:spPr>
          <a:xfrm>
            <a:off x="2856422" y="3776861"/>
            <a:ext cx="285750"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pic>
        <p:nvPicPr>
          <p:cNvPr id="12300" name="Picture 13" descr="Картинки по запросу фото поступление доходов"/>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3123654"/>
            <a:ext cx="2786062" cy="2449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1634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Прямоугольник 9"/>
          <p:cNvSpPr>
            <a:spLocks noChangeArrowheads="1"/>
          </p:cNvSpPr>
          <p:nvPr/>
        </p:nvSpPr>
        <p:spPr bwMode="auto">
          <a:xfrm>
            <a:off x="1125677" y="1196752"/>
            <a:ext cx="416069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Муниципальный долг  - </a:t>
            </a:r>
            <a:r>
              <a:rPr lang="ru-RU" altLang="ru-RU" dirty="0">
                <a:solidFill>
                  <a:schemeClr val="tx2"/>
                </a:solidFill>
                <a:latin typeface="Times New Roman" pitchFamily="18" charset="0"/>
                <a:cs typeface="Times New Roman" pitchFamily="18" charset="0"/>
              </a:rPr>
              <a:t>обязательства, возникающие из муниципальных заимствований</a:t>
            </a:r>
          </a:p>
        </p:txBody>
      </p:sp>
      <p:pic>
        <p:nvPicPr>
          <p:cNvPr id="13319" name="Picture 9" descr="http://vfmgiu.ru/files/112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980728"/>
            <a:ext cx="2958603" cy="2203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0" name="Прямоугольник 9"/>
          <p:cNvSpPr>
            <a:spLocks noChangeArrowheads="1"/>
          </p:cNvSpPr>
          <p:nvPr/>
        </p:nvSpPr>
        <p:spPr bwMode="auto">
          <a:xfrm>
            <a:off x="4499992" y="4071938"/>
            <a:ext cx="4429696"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ru-RU" altLang="ru-RU" b="1" dirty="0">
                <a:solidFill>
                  <a:schemeClr val="tx2"/>
                </a:solidFill>
                <a:latin typeface="Times New Roman" pitchFamily="18" charset="0"/>
                <a:cs typeface="Times New Roman" pitchFamily="18" charset="0"/>
              </a:rPr>
              <a:t>Бюджетный процесс - </a:t>
            </a:r>
            <a:r>
              <a:rPr lang="ru-RU" altLang="ru-RU" dirty="0">
                <a:solidFill>
                  <a:schemeClr val="tx2"/>
                </a:solidFill>
                <a:latin typeface="Times New Roman" pitchFamily="18" charset="0"/>
                <a:cs typeface="Times New Roman" pitchFamily="18" charset="0"/>
              </a:rPr>
              <a:t>деятельность по подготовке проектов бюджетов, утверждению и исполнению бюджетов, контролю за их исполнением.</a:t>
            </a:r>
          </a:p>
        </p:txBody>
      </p:sp>
      <p:pic>
        <p:nvPicPr>
          <p:cNvPr id="13321" name="Picture 11" descr="http://www.fistech.ru/wp-content/uploads/2013/12/bp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640" y="3401219"/>
            <a:ext cx="2786062" cy="2541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25677" y="332656"/>
            <a:ext cx="7559675" cy="493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242951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p:cNvSpPr>
          <p:nvPr/>
        </p:nvSpPr>
        <p:spPr bwMode="auto">
          <a:xfrm>
            <a:off x="1171034" y="332656"/>
            <a:ext cx="7648401" cy="414362"/>
          </a:xfrm>
          <a:prstGeom prst="rect">
            <a:avLst/>
          </a:prstGeom>
          <a:noFill/>
          <a:ln w="9525">
            <a:noFill/>
            <a:miter lim="800000"/>
            <a:headEnd/>
            <a:tailEnd/>
          </a:ln>
        </p:spPr>
        <p:txBody>
          <a:bodyPr anchor="ctr"/>
          <a:lstStyle/>
          <a:p>
            <a:pPr algn="ctr">
              <a:lnSpc>
                <a:spcPct val="80000"/>
              </a:lnSpc>
              <a:defRPr/>
            </a:pPr>
            <a:r>
              <a:rPr lang="ru-RU" b="1" dirty="0">
                <a:solidFill>
                  <a:schemeClr val="accent1">
                    <a:lumMod val="75000"/>
                  </a:schemeClr>
                </a:solidFill>
              </a:rPr>
              <a:t>Составление проекта бюджета основывается на:</a:t>
            </a:r>
          </a:p>
        </p:txBody>
      </p:sp>
      <p:sp>
        <p:nvSpPr>
          <p:cNvPr id="74756" name="AutoShape 4"/>
          <p:cNvSpPr>
            <a:spLocks noChangeArrowheads="1"/>
          </p:cNvSpPr>
          <p:nvPr/>
        </p:nvSpPr>
        <p:spPr bwMode="auto">
          <a:xfrm rot="16039123">
            <a:off x="2266432" y="60086"/>
            <a:ext cx="5185820" cy="6440952"/>
          </a:xfrm>
          <a:prstGeom prst="verticalScroll">
            <a:avLst>
              <a:gd name="adj" fmla="val 12519"/>
            </a:avLst>
          </a:prstGeom>
          <a:blipFill dpi="0" rotWithShape="1">
            <a:blip r:embed="rId2" cstate="print"/>
            <a:srcRect/>
            <a:tile tx="0" ty="0" sx="100000" sy="100000" flip="none" algn="tl"/>
          </a:blipFill>
          <a:ln w="9525">
            <a:solidFill>
              <a:srgbClr val="993300"/>
            </a:solidFill>
            <a:round/>
            <a:headEnd/>
            <a:tailEnd/>
          </a:ln>
        </p:spPr>
        <p:txBody>
          <a:bodyPr rot="10800000"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ru-RU" altLang="ru-RU">
              <a:solidFill>
                <a:srgbClr val="FF3300"/>
              </a:solidFill>
              <a:latin typeface="Algerian" pitchFamily="82" charset="0"/>
            </a:endParaRPr>
          </a:p>
        </p:txBody>
      </p:sp>
      <p:sp>
        <p:nvSpPr>
          <p:cNvPr id="74757" name="Text Box 5"/>
          <p:cNvSpPr txBox="1">
            <a:spLocks noChangeArrowheads="1"/>
          </p:cNvSpPr>
          <p:nvPr/>
        </p:nvSpPr>
        <p:spPr bwMode="auto">
          <a:xfrm rot="-238128">
            <a:off x="3152399" y="1315956"/>
            <a:ext cx="3571875" cy="393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ru-RU" altLang="ru-RU" i="1" dirty="0"/>
          </a:p>
          <a:p>
            <a:r>
              <a:rPr lang="ru-RU" altLang="ru-RU" i="1" dirty="0"/>
              <a:t>Бюджетном послании и Указах Президента Российской Федерации</a:t>
            </a:r>
          </a:p>
          <a:p>
            <a:pPr algn="just"/>
            <a:endParaRPr lang="ru-RU" altLang="ru-RU" i="1" dirty="0"/>
          </a:p>
          <a:p>
            <a:r>
              <a:rPr lang="ru-RU" altLang="ru-RU" i="1" dirty="0"/>
              <a:t>Прогнозе </a:t>
            </a:r>
            <a:r>
              <a:rPr lang="ru-RU" altLang="ru-RU" i="1" dirty="0" smtClean="0"/>
              <a:t>социально-экономического </a:t>
            </a:r>
            <a:r>
              <a:rPr lang="ru-RU" altLang="ru-RU" i="1" dirty="0"/>
              <a:t>развития </a:t>
            </a:r>
            <a:r>
              <a:rPr lang="ru-RU" altLang="ru-RU" i="1" dirty="0" smtClean="0"/>
              <a:t>Красносадовского сельского поселения</a:t>
            </a:r>
            <a:endParaRPr lang="ru-RU" altLang="ru-RU" i="1" dirty="0"/>
          </a:p>
          <a:p>
            <a:pPr algn="just">
              <a:buFont typeface="Arial" charset="0"/>
              <a:buChar char="•"/>
            </a:pPr>
            <a:endParaRPr lang="ru-RU" altLang="ru-RU" i="1" dirty="0"/>
          </a:p>
          <a:p>
            <a:r>
              <a:rPr lang="ru-RU" altLang="ru-RU" i="1" dirty="0"/>
              <a:t>Основных направлениях бюджетной и налоговой политики</a:t>
            </a:r>
          </a:p>
          <a:p>
            <a:pPr algn="just"/>
            <a:endParaRPr lang="ru-RU" altLang="ru-RU" sz="1600" i="1" dirty="0"/>
          </a:p>
        </p:txBody>
      </p:sp>
    </p:spTree>
    <p:extLst>
      <p:ext uri="{BB962C8B-B14F-4D97-AF65-F5344CB8AC3E}">
        <p14:creationId xmlns:p14="http://schemas.microsoft.com/office/powerpoint/2010/main" xmlns="" val="1292269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4756"/>
                                        </p:tgtEl>
                                        <p:attrNameLst>
                                          <p:attrName>style.visibility</p:attrName>
                                        </p:attrNameLst>
                                      </p:cBhvr>
                                      <p:to>
                                        <p:strVal val="visible"/>
                                      </p:to>
                                    </p:set>
                                    <p:animEffect transition="in" filter="fade">
                                      <p:cBhvr>
                                        <p:cTn id="7" dur="500"/>
                                        <p:tgtEl>
                                          <p:spTgt spid="74756"/>
                                        </p:tgtEl>
                                      </p:cBhvr>
                                    </p:animEffect>
                                  </p:childTnLst>
                                </p:cTn>
                              </p:par>
                            </p:childTnLst>
                          </p:cTn>
                        </p:par>
                        <p:par>
                          <p:cTn id="8" fill="hold" nodeType="afterGroup">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74757"/>
                                        </p:tgtEl>
                                        <p:attrNameLst>
                                          <p:attrName>style.visibility</p:attrName>
                                        </p:attrNameLst>
                                      </p:cBhvr>
                                      <p:to>
                                        <p:strVal val="visible"/>
                                      </p:to>
                                    </p:set>
                                    <p:animEffect transition="in" filter="strips(downRight)">
                                      <p:cBhvr>
                                        <p:cTn id="11"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4738</TotalTime>
  <Words>773</Words>
  <Application>Microsoft Office PowerPoint</Application>
  <PresentationFormat>Экран (4:3)</PresentationFormat>
  <Paragraphs>176</Paragraphs>
  <Slides>15</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17" baseType="lpstr">
      <vt:lpstr>Аспект</vt:lpstr>
      <vt:lpstr>Лист Microsoft Office Excel 97-2003</vt:lpstr>
      <vt:lpstr> ПРОЕКТ БЮДЖЕТА КРАСНОСАДОВСКОГО СЕЛЬСКОГО ПОСЕЛЕНИЯ АЗОВСКОГО РАЙОНА  НА 2024 ГОД И НА ПЛАНОВЫЙ ПЕРИОД  2025 И 2026 ГОДОВ</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Программный бюджет поселения - это совокупность муниципальных программ, в которых распределены расходы бюджета. Программно - целевые принципы бюджетного планирования являются основным инструментом повышения эффективности бюджетных расходов, достижения устойчивого развития, обеспечения стабильности финансов. Кроме того, программный бюджет обеспечивает прямую взаимосвязь между распределением бюджетных ресурсов и результатами их использования, является индикатором по направлениям деятельности и сигнализирует о плохом или хорошем результате.</vt:lpstr>
      <vt:lpstr>Слайд 14</vt:lpstr>
      <vt:lpstr>Слайд 15</vt:lpstr>
    </vt:vector>
  </TitlesOfParts>
  <Company>Кировская область</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skutina</dc:creator>
  <cp:lastModifiedBy>USER</cp:lastModifiedBy>
  <cp:revision>362</cp:revision>
  <dcterms:created xsi:type="dcterms:W3CDTF">2013-11-12T07:49:12Z</dcterms:created>
  <dcterms:modified xsi:type="dcterms:W3CDTF">2023-11-17T12:54:52Z</dcterms:modified>
</cp:coreProperties>
</file>