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84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270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7B9FB2"/>
    <a:srgbClr val="88C1D5"/>
    <a:srgbClr val="E6E6E6"/>
    <a:srgbClr val="C4D1D0"/>
    <a:srgbClr val="232323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32"/>
  </p:normalViewPr>
  <p:slideViewPr>
    <p:cSldViewPr>
      <p:cViewPr>
        <p:scale>
          <a:sx n="66" d="100"/>
          <a:sy n="66" d="100"/>
        </p:scale>
        <p:origin x="-2074" y="-3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C1C8-67A5-45C7-9700-C48E0558596E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C1BA5-3E9E-4EB8-82A4-E6D49A3F7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4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1BA5-3E9E-4EB8-82A4-E6D49A3F7F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80" y="3284649"/>
            <a:ext cx="7175351" cy="882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7581" y="2402529"/>
            <a:ext cx="7175351" cy="88212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232323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924217D0-C8CB-7D4F-A4B7-C39113E66E4A}"/>
              </a:ext>
            </a:extLst>
          </p:cNvPr>
          <p:cNvSpPr/>
          <p:nvPr userDrawn="1"/>
        </p:nvSpPr>
        <p:spPr>
          <a:xfrm>
            <a:off x="539552" y="548680"/>
            <a:ext cx="7992888" cy="5688632"/>
          </a:xfrm>
          <a:prstGeom prst="rect">
            <a:avLst/>
          </a:prstGeom>
          <a:solidFill>
            <a:srgbClr val="C4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80369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47664" y="2492896"/>
            <a:ext cx="64008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6000" y="432000"/>
            <a:ext cx="7848000" cy="660054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0A040072-3CDC-4C5A-870F-E2E16571AE7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1EDF1BA1-51CF-47DB-9045-D8D332F45B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8036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400" b="1" i="0" kern="1200">
          <a:solidFill>
            <a:srgbClr val="232323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2AED00-E9EE-864E-A705-CA99D506E31C}"/>
              </a:ext>
            </a:extLst>
          </p:cNvPr>
          <p:cNvSpPr/>
          <p:nvPr/>
        </p:nvSpPr>
        <p:spPr>
          <a:xfrm>
            <a:off x="467544" y="476672"/>
            <a:ext cx="8208912" cy="5760640"/>
          </a:xfrm>
          <a:prstGeom prst="rect">
            <a:avLst/>
          </a:prstGeom>
          <a:solidFill>
            <a:srgbClr val="7B9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05267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2323"/>
                </a:solidFill>
              </a:rPr>
              <a:t>Основные </a:t>
            </a:r>
            <a:r>
              <a:rPr lang="ru-RU" sz="2800" b="1" dirty="0">
                <a:solidFill>
                  <a:srgbClr val="232323"/>
                </a:solidFill>
              </a:rPr>
              <a:t>изменения законодательства </a:t>
            </a:r>
          </a:p>
          <a:p>
            <a:pPr algn="ctr"/>
            <a:r>
              <a:rPr lang="ru-RU" sz="2800" b="1" dirty="0">
                <a:solidFill>
                  <a:srgbClr val="232323"/>
                </a:solidFill>
              </a:rPr>
              <a:t>в сфере управления многоквартирных домов</a:t>
            </a:r>
          </a:p>
          <a:p>
            <a:pPr algn="ctr"/>
            <a:r>
              <a:rPr lang="ru-RU" sz="2800" b="1" dirty="0" smtClean="0">
                <a:solidFill>
                  <a:srgbClr val="232323"/>
                </a:solidFill>
              </a:rPr>
              <a:t> </a:t>
            </a:r>
            <a:endParaRPr lang="ru-RU" sz="2800" b="1" dirty="0">
              <a:solidFill>
                <a:srgbClr val="232323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CC9FA28-B608-FB47-8212-6EA8EF0952CB}"/>
              </a:ext>
            </a:extLst>
          </p:cNvPr>
          <p:cNvSpPr/>
          <p:nvPr/>
        </p:nvSpPr>
        <p:spPr>
          <a:xfrm>
            <a:off x="0" y="5733256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FAFAFA"/>
                </a:solidFill>
              </a:rPr>
              <a:t>МИНИСТЕРСТВО ЖКХ РОСТОВСКОЙ ОБЛАСТИ ✵ 2021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5B40D5-6FB3-8B43-B744-CE0A35ABC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1321928" cy="14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04664"/>
            <a:ext cx="7560840" cy="980776"/>
          </a:xfrm>
        </p:spPr>
        <p:txBody>
          <a:bodyPr/>
          <a:lstStyle/>
          <a:p>
            <a:r>
              <a:rPr lang="ru-RU" sz="2000" dirty="0" smtClean="0"/>
              <a:t>Требования </a:t>
            </a:r>
            <a:r>
              <a:rPr lang="ru-RU" sz="2000" dirty="0"/>
              <a:t>к многоквартирным домам в части водоснабжения, вентиляции, водоотведения, теплоснабжения, </a:t>
            </a:r>
            <a:r>
              <a:rPr lang="ru-RU" sz="2000" dirty="0" smtClean="0"/>
              <a:t>электроснабжения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602100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Запрещено </a:t>
            </a:r>
            <a:r>
              <a:rPr lang="ru-RU" b="1" dirty="0"/>
              <a:t>соединять: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стояки канализации с вентиляцией и дымоходами;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питьевой водопровод с водопроводом, подающем воду </a:t>
            </a:r>
            <a:r>
              <a:rPr lang="ru-RU" dirty="0" err="1"/>
              <a:t>непитьевого</a:t>
            </a:r>
            <a:r>
              <a:rPr lang="ru-RU" dirty="0"/>
              <a:t> качества;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вентканалы</a:t>
            </a:r>
            <a:r>
              <a:rPr lang="ru-RU" dirty="0"/>
              <a:t> кухонь, душевых и санитарных узлов с жилыми комнатами.</a:t>
            </a:r>
          </a:p>
          <a:p>
            <a:r>
              <a:rPr lang="ru-RU" dirty="0"/>
              <a:t>Вентиляция объектов общественного назначения должна быть автономной.</a:t>
            </a:r>
            <a:endParaRPr lang="ru-RU" dirty="0">
              <a:effectLst/>
            </a:endParaRPr>
          </a:p>
        </p:txBody>
      </p:sp>
      <p:pic>
        <p:nvPicPr>
          <p:cNvPr id="6" name="Picture 2" descr="https://avchernov.ru/wp-content/uploads/2021/02/vodoprovod-rem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10424"/>
            <a:ext cx="2736304" cy="20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b.ru/misc/i/gallery/10661/125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7090"/>
            <a:ext cx="2853139" cy="19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04664"/>
            <a:ext cx="7560840" cy="980776"/>
          </a:xfrm>
        </p:spPr>
        <p:txBody>
          <a:bodyPr/>
          <a:lstStyle/>
          <a:p>
            <a:r>
              <a:rPr lang="ru-RU" sz="2000" dirty="0" smtClean="0"/>
              <a:t>Требования </a:t>
            </a:r>
            <a:r>
              <a:rPr lang="ru-RU" sz="2000" dirty="0"/>
              <a:t>к уровню </a:t>
            </a:r>
            <a:r>
              <a:rPr lang="ru-RU" sz="2000" dirty="0" smtClean="0"/>
              <a:t>шума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05273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32323"/>
                </a:solidFill>
                <a:ea typeface="+mj-ea"/>
                <a:cs typeface="+mj-cs"/>
              </a:rPr>
              <a:t>В период с 7.00 до 23.00 часов в жилых помещениях допустимо превышение уровней шума на 5 децибел.</a:t>
            </a:r>
            <a:endParaRPr lang="ru-RU" dirty="0"/>
          </a:p>
        </p:txBody>
      </p:sp>
      <p:pic>
        <p:nvPicPr>
          <p:cNvPr id="6" name="Picture 4" descr="http://i.mycdn.me/i?r=AzEPZsRbOZEKgBhR0XGMT1RkNW-Ew63a01awAHJ2Bw6JNK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32403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gifer.com/Qrj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59" y="2173264"/>
            <a:ext cx="3394667" cy="29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04664"/>
            <a:ext cx="7560840" cy="980776"/>
          </a:xfrm>
        </p:spPr>
        <p:txBody>
          <a:bodyPr/>
          <a:lstStyle/>
          <a:p>
            <a:r>
              <a:rPr lang="ru-RU" sz="1800" dirty="0" smtClean="0"/>
              <a:t>Требования </a:t>
            </a:r>
            <a:r>
              <a:rPr lang="ru-RU" sz="1800" dirty="0"/>
              <a:t>к местам общего пользования в многоквартирных </a:t>
            </a:r>
            <a:r>
              <a:rPr lang="ru-RU" sz="1800" dirty="0" smtClean="0"/>
              <a:t>домах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88399" y="134076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 </a:t>
            </a:r>
            <a:r>
              <a:rPr lang="ru-RU" b="1" dirty="0"/>
              <a:t>допускается </a:t>
            </a:r>
            <a:r>
              <a:rPr lang="ru-RU" dirty="0"/>
              <a:t>хранение и использование в помещениях общего имущества многоквартирных домов опасных химических веществ, захламление, загрязнение и затопление подвалов, лестничных пролетов и клеток, чердачных помещений.</a:t>
            </a:r>
            <a:endParaRPr lang="ru-RU" dirty="0">
              <a:effectLst/>
            </a:endParaRPr>
          </a:p>
        </p:txBody>
      </p:sp>
      <p:pic>
        <p:nvPicPr>
          <p:cNvPr id="4098" name="Picture 2" descr="https://www.ecmo.ru/data/proverka_zhkh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347713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7portal.ru/assets/images_cache/61c2ef44c4e7c804e467d44750709c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1354"/>
            <a:ext cx="3672408" cy="28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04664"/>
            <a:ext cx="7560840" cy="980776"/>
          </a:xfrm>
        </p:spPr>
        <p:txBody>
          <a:bodyPr/>
          <a:lstStyle/>
          <a:p>
            <a:r>
              <a:rPr lang="ru-RU" sz="1800" dirty="0" smtClean="0"/>
              <a:t>Новые </a:t>
            </a:r>
            <a:r>
              <a:rPr lang="ru-RU" sz="1800" dirty="0"/>
              <a:t>обязанности УК в части </a:t>
            </a:r>
            <a:r>
              <a:rPr lang="ru-RU" sz="1800" dirty="0" smtClean="0"/>
              <a:t>водоснабжения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22040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УК</a:t>
            </a:r>
            <a:r>
              <a:rPr lang="ru-RU" b="1" dirty="0"/>
              <a:t>, ТСЖ, ЖСК должны: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осуществлять контроль по качеству воды;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при нарушении информировать </a:t>
            </a:r>
            <a:r>
              <a:rPr lang="ru-RU" dirty="0" err="1"/>
              <a:t>Роспотребнадзор</a:t>
            </a:r>
            <a:r>
              <a:rPr lang="ru-RU" dirty="0"/>
              <a:t>.</a:t>
            </a:r>
          </a:p>
        </p:txBody>
      </p:sp>
      <p:pic>
        <p:nvPicPr>
          <p:cNvPr id="6" name="Picture 2" descr="https://1.bp.blogspot.com/-XMkjuzZuQAE/XqBU1s1PCQI/AAAAAAAAIxQ/brLG8mNoC6gvuSmiB3L09ExMxyqoZzfCwCEwYBhgL/s1600/a69682b5294a9be1f0d24752283d8f8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vodomat-m24.ru/gallery_gen/fbc1aba709cf7e49db40af53cf09897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2664296" cy="24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04664"/>
            <a:ext cx="7560840" cy="980776"/>
          </a:xfrm>
        </p:spPr>
        <p:txBody>
          <a:bodyPr/>
          <a:lstStyle/>
          <a:p>
            <a:r>
              <a:rPr lang="ru-RU" sz="1800" dirty="0" smtClean="0"/>
              <a:t>Действие </a:t>
            </a:r>
            <a:r>
              <a:rPr lang="ru-RU" sz="1800" dirty="0"/>
              <a:t>ранее принятых </a:t>
            </a:r>
            <a:r>
              <a:rPr lang="ru-RU" sz="1800" dirty="0" smtClean="0"/>
              <a:t>норм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268760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Также </a:t>
            </a:r>
            <a:r>
              <a:rPr lang="ru-RU" dirty="0"/>
              <a:t>продолжают действовать уже ранее введенные нормы в части расположения и содержания контейнерных и специальных площадок, содержания мусоропроводов, мусороприемных камер. </a:t>
            </a:r>
            <a:endParaRPr lang="ru-RU" dirty="0" smtClean="0"/>
          </a:p>
          <a:p>
            <a:r>
              <a:rPr lang="ru-RU" dirty="0" smtClean="0"/>
              <a:t>Должны </a:t>
            </a:r>
            <a:r>
              <a:rPr lang="ru-RU" dirty="0"/>
              <a:t>быть своевременно проведены дезинфекция, дезинсекция и дератизация.</a:t>
            </a:r>
            <a:endParaRPr lang="ru-RU" dirty="0">
              <a:effectLst/>
            </a:endParaRPr>
          </a:p>
        </p:txBody>
      </p:sp>
      <p:pic>
        <p:nvPicPr>
          <p:cNvPr id="6" name="Picture 2" descr="https://u.9111s.ru/uploads/202006/21/143f24aff360db395167f3c76cfc51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2279768" cy="24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sd.multiurok.ru/html/2017/10/21/s_59eb1401c0e47/img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28305" r="59116" b="28128"/>
          <a:stretch/>
        </p:blipFill>
        <p:spPr bwMode="auto">
          <a:xfrm>
            <a:off x="1619672" y="3284984"/>
            <a:ext cx="2594632" cy="24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2AED00-E9EE-864E-A705-CA99D506E31C}"/>
              </a:ext>
            </a:extLst>
          </p:cNvPr>
          <p:cNvSpPr/>
          <p:nvPr/>
        </p:nvSpPr>
        <p:spPr>
          <a:xfrm>
            <a:off x="539552" y="476672"/>
            <a:ext cx="8064896" cy="5760640"/>
          </a:xfrm>
          <a:prstGeom prst="rect">
            <a:avLst/>
          </a:prstGeom>
          <a:solidFill>
            <a:srgbClr val="7B9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56992"/>
            <a:ext cx="9144000" cy="117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3200" b="1" dirty="0">
                <a:solidFill>
                  <a:srgbClr val="E6E6E6"/>
                </a:solidFill>
              </a:rPr>
              <a:t>СПАСИБО </a:t>
            </a:r>
          </a:p>
          <a:p>
            <a:pPr algn="ctr">
              <a:lnSpc>
                <a:spcPts val="4400"/>
              </a:lnSpc>
            </a:pPr>
            <a:r>
              <a:rPr lang="ru-RU" sz="3200" b="1" dirty="0">
                <a:solidFill>
                  <a:srgbClr val="E6E6E6"/>
                </a:solidFill>
              </a:rPr>
              <a:t>ЗА ВНИМАНИЕ!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CC9FA28-B608-FB47-8212-6EA8EF0952CB}"/>
              </a:ext>
            </a:extLst>
          </p:cNvPr>
          <p:cNvSpPr/>
          <p:nvPr/>
        </p:nvSpPr>
        <p:spPr>
          <a:xfrm>
            <a:off x="0" y="5733256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FAFAFA"/>
                </a:solidFill>
              </a:rPr>
              <a:t>МИНИСТЕРСТВО ЖКХ РОСТОВСКОЙ ОБЛАСТИ ✵ 2021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188D0C-7A8B-2141-A008-0E62213A7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1321928" cy="14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1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830997"/>
          </a:xfrm>
        </p:spPr>
        <p:txBody>
          <a:bodyPr/>
          <a:lstStyle/>
          <a:p>
            <a:r>
              <a:rPr lang="ru-RU" sz="2000" dirty="0" smtClean="0"/>
              <a:t>Временная </a:t>
            </a:r>
            <a:r>
              <a:rPr lang="ru-RU" sz="2000" dirty="0"/>
              <a:t>управляющая </a:t>
            </a:r>
            <a:r>
              <a:rPr lang="ru-RU" sz="2000" dirty="0" smtClean="0"/>
              <a:t>организация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Общая </a:t>
            </a:r>
            <a:r>
              <a:rPr lang="ru-RU" sz="2000" dirty="0"/>
              <a:t>характеристика механизма временного управления многоквартирных </a:t>
            </a:r>
            <a:r>
              <a:rPr lang="ru-RU" sz="2000" dirty="0" smtClean="0"/>
              <a:t>домов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pic>
        <p:nvPicPr>
          <p:cNvPr id="1028" name="Picture 4" descr="https://cdn5.zp.ru/job/attaches/2019/01/56/b7/56b73dd3b31f825552be080d69344f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76" y="2956064"/>
            <a:ext cx="27275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1528" y="1556792"/>
            <a:ext cx="7318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случае, когда собственниками помещений не выбран или не реализован способ управления, орган местного самоуправления определяет УК в соответствии с </a:t>
            </a:r>
            <a:r>
              <a:rPr lang="ru-RU" b="1" dirty="0"/>
              <a:t>постановлением Правительства РФ от 21.12.2018 № 1616</a:t>
            </a:r>
            <a:r>
              <a:rPr lang="ru-RU" dirty="0"/>
              <a:t>.</a:t>
            </a:r>
          </a:p>
        </p:txBody>
      </p:sp>
      <p:pic>
        <p:nvPicPr>
          <p:cNvPr id="8" name="Picture 2" descr="http://ugh.ufanet.ru/images/photo/2017/09/05/_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3092" r="1478" b="3604"/>
          <a:stretch/>
        </p:blipFill>
        <p:spPr bwMode="auto">
          <a:xfrm>
            <a:off x="1465783" y="2956064"/>
            <a:ext cx="38983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404712"/>
          </a:xfrm>
        </p:spPr>
        <p:txBody>
          <a:bodyPr/>
          <a:lstStyle/>
          <a:p>
            <a:r>
              <a:rPr lang="ru-RU" sz="2000" dirty="0" smtClean="0"/>
              <a:t>Порядок </a:t>
            </a:r>
            <a:r>
              <a:rPr lang="ru-RU" sz="2000" dirty="0"/>
              <a:t>выбора временных управляющих </a:t>
            </a:r>
            <a:r>
              <a:rPr lang="ru-RU" sz="2000" dirty="0" smtClean="0"/>
              <a:t>организаций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1225" y="1052736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Решение должно содержать: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перечень работ и услуг по управлению многоквартирным домом, содержанию и ремонту общего имущества, установленный постановлением Правительства РФ от 03.04.2013 № 290;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размер платы за содержание жилого помещения, равный размеру платы, установленному органом местного самоуправления.</a:t>
            </a:r>
          </a:p>
          <a:p>
            <a:r>
              <a:rPr lang="ru-RU" dirty="0"/>
              <a:t>При временном управлении </a:t>
            </a:r>
            <a:r>
              <a:rPr lang="ru-RU" b="1" dirty="0"/>
              <a:t>исполнитель коммунальных услуг </a:t>
            </a:r>
            <a:r>
              <a:rPr lang="ru-RU" dirty="0"/>
              <a:t>– </a:t>
            </a:r>
            <a:r>
              <a:rPr lang="ru-RU" dirty="0" smtClean="0"/>
              <a:t>только </a:t>
            </a:r>
            <a:r>
              <a:rPr lang="ru-RU" dirty="0" err="1"/>
              <a:t>ресурсоснабжающая</a:t>
            </a:r>
            <a:r>
              <a:rPr lang="ru-RU" dirty="0"/>
              <a:t> организация.</a:t>
            </a:r>
          </a:p>
          <a:p>
            <a:r>
              <a:rPr lang="ru-RU" dirty="0"/>
              <a:t>Принятое решение размещается ОМСУ на сайте и в ГИС ЖКХ, направляется УК и в ГЖИ </a:t>
            </a:r>
            <a:r>
              <a:rPr lang="ru-RU" b="1" dirty="0"/>
              <a:t>в течение 1-го рабочего дня </a:t>
            </a:r>
            <a:r>
              <a:rPr lang="ru-RU" dirty="0"/>
              <a:t>со дня принятия решения.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течение 5-ти рабочих дней </a:t>
            </a:r>
            <a:r>
              <a:rPr lang="ru-RU" dirty="0"/>
              <a:t>решение направляется собственникам.</a:t>
            </a:r>
          </a:p>
        </p:txBody>
      </p:sp>
    </p:spTree>
    <p:extLst>
      <p:ext uri="{BB962C8B-B14F-4D97-AF65-F5344CB8AC3E}">
        <p14:creationId xmlns:p14="http://schemas.microsoft.com/office/powerpoint/2010/main" val="35761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404712"/>
          </a:xfrm>
        </p:spPr>
        <p:txBody>
          <a:bodyPr/>
          <a:lstStyle/>
          <a:p>
            <a:r>
              <a:rPr lang="ru-RU" sz="2000" dirty="0" smtClean="0"/>
              <a:t>Претенденты </a:t>
            </a:r>
            <a:r>
              <a:rPr lang="ru-RU" sz="2000" dirty="0"/>
              <a:t>на временное управление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08720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 выборе временной УК должны соблюдаться 2 условия: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наличие лицензии;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включение в перечень претендентов на временное управление.</a:t>
            </a:r>
          </a:p>
          <a:p>
            <a:r>
              <a:rPr lang="ru-RU" dirty="0"/>
              <a:t>В перечень включаются УК по заявлению или по согласию, приложенному к заявке на участие в открытом конкурсе.</a:t>
            </a:r>
          </a:p>
        </p:txBody>
      </p:sp>
      <p:pic>
        <p:nvPicPr>
          <p:cNvPr id="1026" name="Picture 2" descr="http://chernomorskoe-rk.ru/wp-content/uploads/2018/10/private-14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2532831"/>
            <a:ext cx="5328592" cy="341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404712"/>
          </a:xfrm>
        </p:spPr>
        <p:txBody>
          <a:bodyPr/>
          <a:lstStyle/>
          <a:p>
            <a:r>
              <a:rPr lang="ru-RU" sz="2000" dirty="0" smtClean="0"/>
              <a:t>Порядок </a:t>
            </a:r>
            <a:r>
              <a:rPr lang="ru-RU" sz="2000" dirty="0"/>
              <a:t>актуализации перечня временных управляющих </a:t>
            </a:r>
            <a:r>
              <a:rPr lang="ru-RU" sz="2000" dirty="0" smtClean="0"/>
              <a:t>организаций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260533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случае аннулирования лицензии, истечения срока действия лицензии, поступления заявления УК о включении (исключении) </a:t>
            </a:r>
            <a:r>
              <a:rPr lang="ru-RU" b="1" dirty="0"/>
              <a:t>перечень подлежит актуализации в течение 3-х рабочих дней.</a:t>
            </a:r>
          </a:p>
        </p:txBody>
      </p:sp>
      <p:pic>
        <p:nvPicPr>
          <p:cNvPr id="7" name="Picture 2" descr="https://juristll.ru/wp-content/uploads/2020/05/domdogov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5112568" cy="34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32000"/>
            <a:ext cx="7560840" cy="404712"/>
          </a:xfrm>
        </p:spPr>
        <p:txBody>
          <a:bodyPr/>
          <a:lstStyle/>
          <a:p>
            <a:r>
              <a:rPr lang="ru-RU" sz="2000" dirty="0" smtClean="0"/>
              <a:t>Принятие </a:t>
            </a:r>
            <a:r>
              <a:rPr lang="ru-RU" sz="2000" dirty="0"/>
              <a:t>решения о выборе временной управляющей </a:t>
            </a:r>
            <a:r>
              <a:rPr lang="ru-RU" sz="2000" dirty="0" smtClean="0"/>
              <a:t>организации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255791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временного управления не может быть выбрана УК, которая утратила право управлять домом (расторгнут договор, исключены сведения о доме из лицензии). </a:t>
            </a:r>
            <a:endParaRPr lang="ru-RU" dirty="0" smtClean="0"/>
          </a:p>
          <a:p>
            <a:r>
              <a:rPr lang="ru-RU" b="1" dirty="0" smtClean="0"/>
              <a:t>Срок </a:t>
            </a:r>
            <a:r>
              <a:rPr lang="ru-RU" b="1" dirty="0"/>
              <a:t>временного управления не превышает 1 года.</a:t>
            </a:r>
          </a:p>
        </p:txBody>
      </p:sp>
      <p:pic>
        <p:nvPicPr>
          <p:cNvPr id="2050" name="Picture 2" descr="https://alterainvest.ru/upload/iblock/37b/37bff1af6fd2d5a4ba2453419ca3c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72091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04664"/>
            <a:ext cx="7560840" cy="980776"/>
          </a:xfrm>
        </p:spPr>
        <p:txBody>
          <a:bodyPr/>
          <a:lstStyle/>
          <a:p>
            <a:r>
              <a:rPr lang="ru-RU" sz="1800" dirty="0"/>
              <a:t>СанПиН </a:t>
            </a:r>
            <a:r>
              <a:rPr lang="ru-RU" sz="1800" dirty="0" smtClean="0"/>
              <a:t>2.1.3684-21, утвержденные </a:t>
            </a:r>
            <a:r>
              <a:rPr lang="ru-RU" sz="1800" dirty="0"/>
              <a:t>постановлением Главного государственного санитарного врача РФ от </a:t>
            </a:r>
            <a:r>
              <a:rPr lang="ru-RU" sz="1800" dirty="0" smtClean="0"/>
              <a:t>28.01.2021 № 3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Общая </a:t>
            </a:r>
            <a:r>
              <a:rPr lang="ru-RU" sz="1800" dirty="0"/>
              <a:t>характеристика правового </a:t>
            </a:r>
            <a:r>
              <a:rPr lang="ru-RU" sz="1800" dirty="0" smtClean="0"/>
              <a:t>акта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419741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Правила </a:t>
            </a:r>
            <a:r>
              <a:rPr lang="ru-RU" dirty="0"/>
              <a:t>вносят изменения в деятельность УК, ТСЖ, ЖСК и устанавливают дополнительные требования к содержанию многоквартирных домов, жилых помещений, помещений общего пользования многоквартирных домов, придомовой территории. </a:t>
            </a:r>
          </a:p>
          <a:p>
            <a:r>
              <a:rPr lang="ru-RU" b="1" dirty="0"/>
              <a:t>Новые правила являются обязательными.</a:t>
            </a:r>
            <a:endParaRPr lang="ru-RU" b="1" dirty="0">
              <a:effectLst/>
            </a:endParaRPr>
          </a:p>
        </p:txBody>
      </p:sp>
      <p:pic>
        <p:nvPicPr>
          <p:cNvPr id="3076" name="Picture 4" descr="https://myslide.ru/documents_3/6749dac1efeb64fcf3271cc77933afb4/img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7" t="25262" r="10011" b="56574"/>
          <a:stretch/>
        </p:blipFill>
        <p:spPr bwMode="auto">
          <a:xfrm>
            <a:off x="2915816" y="3573016"/>
            <a:ext cx="3518551" cy="16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CA16F4B1-A49C-2743-986E-613EFBA9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04664"/>
            <a:ext cx="7560840" cy="504056"/>
          </a:xfrm>
        </p:spPr>
        <p:txBody>
          <a:bodyPr/>
          <a:lstStyle/>
          <a:p>
            <a:r>
              <a:rPr lang="ru-RU" sz="2000" dirty="0" smtClean="0"/>
              <a:t>Требования </a:t>
            </a:r>
            <a:r>
              <a:rPr lang="ru-RU" sz="2000" dirty="0"/>
              <a:t>к земельным </a:t>
            </a:r>
            <a:r>
              <a:rPr lang="ru-RU" sz="2000" dirty="0" smtClean="0"/>
              <a:t>участкам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026602"/>
            <a:ext cx="6507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</a:t>
            </a:r>
            <a:r>
              <a:rPr lang="ru-RU" dirty="0"/>
              <a:t>, земельные участки многоквартирных домов должны быть благоустроены, озеленены, оборудованы проездами и тротуарами, освещены; ежедневно убираться; поливаться водой при температуре воздуха выше плюс 10 °C, подвергаться антигололедным мероприятиям при температуре ниже 0 °C.</a:t>
            </a:r>
            <a:endParaRPr lang="ru-RU" dirty="0">
              <a:effectLst/>
            </a:endParaRPr>
          </a:p>
        </p:txBody>
      </p:sp>
      <p:pic>
        <p:nvPicPr>
          <p:cNvPr id="1026" name="Picture 2" descr="https://bryansktoday.ru/uploads/common/4af0f5eece39f4bd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0" y="2887166"/>
            <a:ext cx="3275712" cy="31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kx.by/images/3.09.18/2/Detskaya-ploshchadka-vo-dvore-Premer-Palas-Pionerskaya-ul-50-1260-L-6-4-2016-12-11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38" y="2906310"/>
            <a:ext cx="3604826" cy="31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BD6A30-C98C-B842-8885-A752F12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907"/>
            <a:ext cx="907420" cy="9654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CC3724-C5B4-5042-9E67-0E22457D56DC}"/>
              </a:ext>
            </a:extLst>
          </p:cNvPr>
          <p:cNvSpPr/>
          <p:nvPr/>
        </p:nvSpPr>
        <p:spPr>
          <a:xfrm>
            <a:off x="0" y="64080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800" dirty="0">
                <a:solidFill>
                  <a:srgbClr val="7B9FB2"/>
                </a:solidFill>
              </a:rPr>
              <a:t>МИНИСТЕРСТВО ЖКХ РОСТОВСКОЙ ОБЛАСТИ ✵ 2021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268760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помещениях общего имущества многоквартирных домов должна проводиться </a:t>
            </a:r>
            <a:r>
              <a:rPr lang="ru-RU" b="1" dirty="0"/>
              <a:t>ежедневная влажная уборка с применением моющих и чистящих средств.</a:t>
            </a:r>
            <a:endParaRPr lang="ru-RU" b="1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6972" y="318580"/>
            <a:ext cx="7661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Требования к проведению уборки мест общего пользования многоквартирных </a:t>
            </a:r>
            <a:r>
              <a:rPr lang="ru-RU" sz="2000" b="1" dirty="0" smtClean="0">
                <a:solidFill>
                  <a:prstClr val="black"/>
                </a:solidFill>
              </a:rPr>
              <a:t>домов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8" name="Picture 6" descr="https://cache3.youla.io/files/images/780_780/5e/80/5e80f5b262e1c648f2283d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2524400"/>
            <a:ext cx="3132348" cy="33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gifki.org/data/media/1095/uborka-animatsionnaya-kartinka-0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6455" y="2276872"/>
            <a:ext cx="22294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659</Words>
  <Application>Microsoft Office PowerPoint</Application>
  <PresentationFormat>Экран (4:3)</PresentationFormat>
  <Paragraphs>76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Временная управляющая организация Общая характеристика механизма временного управления многоквартирных домов </vt:lpstr>
      <vt:lpstr>Порядок выбора временных управляющих организаций  </vt:lpstr>
      <vt:lpstr>Претенденты на временное управление  </vt:lpstr>
      <vt:lpstr>Порядок актуализации перечня временных управляющих организаций  </vt:lpstr>
      <vt:lpstr>Принятие решения о выборе временной управляющей организации   </vt:lpstr>
      <vt:lpstr>СанПиН 2.1.3684-21, утвержденные постановлением Главного государственного санитарного врача РФ от 28.01.2021 № 3 Общая характеристика правового акта    </vt:lpstr>
      <vt:lpstr>Требования к земельным участкам     </vt:lpstr>
      <vt:lpstr>Презентация PowerPoint</vt:lpstr>
      <vt:lpstr>Требования к многоквартирным домам в части водоснабжения, вентиляции, водоотведения, теплоснабжения, электроснабжения     </vt:lpstr>
      <vt:lpstr>Требования к уровню шума    </vt:lpstr>
      <vt:lpstr>Требования к местам общего пользования в многоквартирных домах     </vt:lpstr>
      <vt:lpstr>Новые обязанности УК в части водоснабжения     </vt:lpstr>
      <vt:lpstr>Действие ранее принятых норм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А. Азарова</dc:creator>
  <cp:lastModifiedBy>Кузнецова</cp:lastModifiedBy>
  <cp:revision>121</cp:revision>
  <cp:lastPrinted>2021-02-05T10:54:52Z</cp:lastPrinted>
  <dcterms:created xsi:type="dcterms:W3CDTF">2019-12-29T16:56:10Z</dcterms:created>
  <dcterms:modified xsi:type="dcterms:W3CDTF">2021-03-17T17:58:01Z</dcterms:modified>
</cp:coreProperties>
</file>