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5"/>
  </p:notesMasterIdLst>
  <p:handoutMasterIdLst>
    <p:handoutMasterId r:id="rId6"/>
  </p:handoutMasterIdLst>
  <p:sldIdLst>
    <p:sldId id="318" r:id="rId3"/>
    <p:sldId id="384" r:id="rId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91" userDrawn="1">
          <p15:clr>
            <a:srgbClr val="A4A3A4"/>
          </p15:clr>
        </p15:guide>
        <p15:guide id="4" pos="3651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orient="horz" pos="4156" userDrawn="1">
          <p15:clr>
            <a:srgbClr val="A4A3A4"/>
          </p15:clr>
        </p15:guide>
        <p15:guide id="12" pos="204" userDrawn="1">
          <p15:clr>
            <a:srgbClr val="A4A3A4"/>
          </p15:clr>
        </p15:guide>
        <p15:guide id="13" pos="2699" userDrawn="1">
          <p15:clr>
            <a:srgbClr val="A4A3A4"/>
          </p15:clr>
        </p15:guide>
        <p15:guide id="14" orient="horz" pos="1207" userDrawn="1">
          <p15:clr>
            <a:srgbClr val="A4A3A4"/>
          </p15:clr>
        </p15:guide>
        <p15:guide id="15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D30A"/>
    <a:srgbClr val="47B256"/>
    <a:srgbClr val="2B6030"/>
    <a:srgbClr val="DD1125"/>
    <a:srgbClr val="F76300"/>
    <a:srgbClr val="0578BA"/>
    <a:srgbClr val="389045"/>
    <a:srgbClr val="397F40"/>
    <a:srgbClr val="40A24E"/>
    <a:srgbClr val="1F7E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524" autoAdjust="0"/>
    <p:restoredTop sz="98971" autoAdjust="0"/>
  </p:normalViewPr>
  <p:slideViewPr>
    <p:cSldViewPr>
      <p:cViewPr varScale="1">
        <p:scale>
          <a:sx n="105" d="100"/>
          <a:sy n="105" d="100"/>
        </p:scale>
        <p:origin x="-456" y="-96"/>
      </p:cViewPr>
      <p:guideLst>
        <p:guide orient="horz" pos="3929"/>
        <p:guide orient="horz" pos="2024"/>
        <p:guide orient="horz" pos="2478"/>
        <p:guide orient="horz" pos="2931"/>
        <p:guide orient="horz" pos="2251"/>
        <p:guide orient="horz" pos="4156"/>
        <p:guide orient="horz" pos="1207"/>
        <p:guide pos="2880"/>
        <p:guide pos="1791"/>
        <p:guide pos="3651"/>
        <p:guide pos="4059"/>
        <p:guide pos="295"/>
        <p:guide pos="204"/>
        <p:guide pos="269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52A-8DA3-47D6-89E4-2B8F2E8F1182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9905E-1A41-4B49-99DC-12DB6D5E1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8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1120-15F9-48F5-A590-3E70BD6E214F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58A2-6CA4-414D-AC47-A4352D36E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5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9.pn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1.pn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5.pn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3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2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5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74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6552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8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2090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5" y="4768201"/>
            <a:ext cx="3788829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5" y="5240747"/>
            <a:ext cx="378882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1" y="6513539"/>
            <a:ext cx="6358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:a16="http://schemas.microsoft.com/office/drawing/2014/main" xmlns="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5" y="2540000"/>
            <a:ext cx="37888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:a16="http://schemas.microsoft.com/office/drawing/2014/main" xmlns="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96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3114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86325" y="5449770"/>
            <a:ext cx="7649629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160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86326" y="5979844"/>
            <a:ext cx="37888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86325" y="6538939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86325" y="4480105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:a16="http://schemas.microsoft.com/office/drawing/2014/main" xmlns="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" y="0"/>
            <a:ext cx="9144001" cy="4321088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:a16="http://schemas.microsoft.com/office/drawing/2014/main" xmlns="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:a16="http://schemas.microsoft.com/office/drawing/2014/main" xmlns="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75" y="53440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8C298A-56FF-415A-AB0C-59875D1C06E0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01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4138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:a16="http://schemas.microsoft.com/office/drawing/2014/main" xmlns="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:a16="http://schemas.microsoft.com/office/drawing/2014/main" xmlns="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FB7C5A9-21D2-49FB-B896-2C530FC10C09}"/>
              </a:ext>
            </a:extLst>
          </p:cNvPr>
          <p:cNvSpPr/>
          <p:nvPr userDrawn="1"/>
        </p:nvSpPr>
        <p:spPr>
          <a:xfrm>
            <a:off x="0" y="1748696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A00D15-BEA2-4216-BFA7-D94284E5DDAC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4" y="3492035"/>
            <a:ext cx="7649629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16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CA2E80B-A8A1-4C15-B779-ECC79C1BE3F4}"/>
              </a:ext>
            </a:extLst>
          </p:cNvPr>
          <p:cNvCxnSpPr/>
          <p:nvPr userDrawn="1"/>
        </p:nvCxnSpPr>
        <p:spPr>
          <a:xfrm>
            <a:off x="541866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6" y="4493944"/>
            <a:ext cx="15156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4" y="6655051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4" y="2332386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132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p:oleObj spid="_x0000_s5162" name="think-cell Slide" r:id="rId5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xmlns="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07343" y="534397"/>
            <a:ext cx="5564811" cy="633942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:a16="http://schemas.microsoft.com/office/drawing/2014/main" xmlns="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2822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p:oleObj spid="_x0000_s6186" name="think-cell Slide" r:id="rId5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xmlns="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32656"/>
            <a:ext cx="9144000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854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4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31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p:oleObj spid="_x0000_s7210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3" y="534397"/>
            <a:ext cx="5564811" cy="633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664050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413E40-B8DF-41BC-BF35-998C4065DDF2}"/>
              </a:ext>
            </a:extLst>
          </p:cNvPr>
          <p:cNvSpPr/>
          <p:nvPr userDrawn="1"/>
        </p:nvSpPr>
        <p:spPr>
          <a:xfrm>
            <a:off x="0" y="534397"/>
            <a:ext cx="126000" cy="591047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4836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4"/>
            <a:ext cx="7772400" cy="1099609"/>
          </a:xfrm>
        </p:spPr>
        <p:txBody>
          <a:bodyPr anchor="b">
            <a:normAutofit/>
          </a:bodyPr>
          <a:lstStyle>
            <a:lvl1pPr algn="l">
              <a:defRPr sz="18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3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8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9" y="534395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6" y="53440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1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0090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0282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5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960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0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3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632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80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5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21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53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9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9" Type="http://schemas.openxmlformats.org/officeDocument/2006/relationships/tags" Target="../tags/tag26.xml"/><Relationship Id="rId21" Type="http://schemas.openxmlformats.org/officeDocument/2006/relationships/tags" Target="../tags/tag8.xml"/><Relationship Id="rId34" Type="http://schemas.openxmlformats.org/officeDocument/2006/relationships/tags" Target="../tags/tag21.xml"/><Relationship Id="rId42" Type="http://schemas.openxmlformats.org/officeDocument/2006/relationships/tags" Target="../tags/tag29.xml"/><Relationship Id="rId47" Type="http://schemas.openxmlformats.org/officeDocument/2006/relationships/tags" Target="../tags/tag34.xml"/><Relationship Id="rId50" Type="http://schemas.openxmlformats.org/officeDocument/2006/relationships/tags" Target="../tags/tag37.xml"/><Relationship Id="rId55" Type="http://schemas.openxmlformats.org/officeDocument/2006/relationships/tags" Target="../tags/tag42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33" Type="http://schemas.openxmlformats.org/officeDocument/2006/relationships/tags" Target="../tags/tag20.xml"/><Relationship Id="rId38" Type="http://schemas.openxmlformats.org/officeDocument/2006/relationships/tags" Target="../tags/tag25.xml"/><Relationship Id="rId46" Type="http://schemas.openxmlformats.org/officeDocument/2006/relationships/tags" Target="../tags/tag33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tags" Target="../tags/tag16.xml"/><Relationship Id="rId41" Type="http://schemas.openxmlformats.org/officeDocument/2006/relationships/tags" Target="../tags/tag28.xml"/><Relationship Id="rId54" Type="http://schemas.openxmlformats.org/officeDocument/2006/relationships/tags" Target="../tags/tag41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1.xml"/><Relationship Id="rId32" Type="http://schemas.openxmlformats.org/officeDocument/2006/relationships/tags" Target="../tags/tag19.xml"/><Relationship Id="rId37" Type="http://schemas.openxmlformats.org/officeDocument/2006/relationships/tags" Target="../tags/tag24.xml"/><Relationship Id="rId40" Type="http://schemas.openxmlformats.org/officeDocument/2006/relationships/tags" Target="../tags/tag27.xml"/><Relationship Id="rId45" Type="http://schemas.openxmlformats.org/officeDocument/2006/relationships/tags" Target="../tags/tag32.xml"/><Relationship Id="rId53" Type="http://schemas.openxmlformats.org/officeDocument/2006/relationships/tags" Target="../tags/tag40.xml"/><Relationship Id="rId58" Type="http://schemas.openxmlformats.org/officeDocument/2006/relationships/image" Target="../media/image5.png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36" Type="http://schemas.openxmlformats.org/officeDocument/2006/relationships/tags" Target="../tags/tag23.xml"/><Relationship Id="rId49" Type="http://schemas.openxmlformats.org/officeDocument/2006/relationships/tags" Target="../tags/tag36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6.xml"/><Relationship Id="rId31" Type="http://schemas.openxmlformats.org/officeDocument/2006/relationships/tags" Target="../tags/tag18.xml"/><Relationship Id="rId44" Type="http://schemas.openxmlformats.org/officeDocument/2006/relationships/tags" Target="../tags/tag31.xml"/><Relationship Id="rId52" Type="http://schemas.openxmlformats.org/officeDocument/2006/relationships/tags" Target="../tags/tag39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1.x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tags" Target="../tags/tag17.xml"/><Relationship Id="rId35" Type="http://schemas.openxmlformats.org/officeDocument/2006/relationships/tags" Target="../tags/tag22.xml"/><Relationship Id="rId43" Type="http://schemas.openxmlformats.org/officeDocument/2006/relationships/tags" Target="../tags/tag30.xml"/><Relationship Id="rId48" Type="http://schemas.openxmlformats.org/officeDocument/2006/relationships/tags" Target="../tags/tag35.xml"/><Relationship Id="rId56" Type="http://schemas.openxmlformats.org/officeDocument/2006/relationships/tags" Target="../tags/tag43.xml"/><Relationship Id="rId8" Type="http://schemas.openxmlformats.org/officeDocument/2006/relationships/slideLayout" Target="../slideLayouts/slideLayout21.xml"/><Relationship Id="rId51" Type="http://schemas.openxmlformats.org/officeDocument/2006/relationships/tags" Target="../tags/tag38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0B0-718C-4B70-A4FD-CEEBF1AF8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067" name="think-cell Slide" r:id="rId57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15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07343" y="534397"/>
            <a:ext cx="5564811" cy="63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7339" y="207078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07343" y="1213836"/>
            <a:ext cx="8709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051787"/>
            <a:ext cx="87941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89" y="6257496"/>
            <a:ext cx="734667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07343" y="2753026"/>
            <a:ext cx="8709885" cy="1130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07343" y="1528804"/>
            <a:ext cx="8709885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0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32646" y="192942"/>
            <a:ext cx="482953" cy="153247"/>
            <a:chOff x="8267465" y="285750"/>
            <a:chExt cx="473310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65" y="285750"/>
              <a:ext cx="473310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65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65" y="435946"/>
              <a:ext cx="47331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9" y="2703595"/>
            <a:ext cx="1188976" cy="776933"/>
            <a:chOff x="7607284" y="279400"/>
            <a:chExt cx="1165239" cy="76146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8169259" y="2794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69259" y="5461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8169259" y="825501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9" y="3628502"/>
            <a:ext cx="874727" cy="1049051"/>
            <a:chOff x="5894005" y="919828"/>
            <a:chExt cx="857263" cy="102816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148005" y="919828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148005" y="1189703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148005" y="1461166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148005" y="1732629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2" y="4825525"/>
            <a:ext cx="942760" cy="1342226"/>
            <a:chOff x="5894005" y="2696542"/>
            <a:chExt cx="923940" cy="1315506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269654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214680" y="297415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214680" y="324859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14680" y="3521448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214680" y="379668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xmlns="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6" y="2493387"/>
            <a:ext cx="1556667" cy="1554955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xmlns="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9" y="2493386"/>
            <a:ext cx="1556667" cy="1554955"/>
          </a:xfrm>
          <a:prstGeom prst="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xmlns="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8" y="2493386"/>
            <a:ext cx="1556667" cy="1554955"/>
          </a:xfrm>
          <a:prstGeom prst="round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xmlns="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6" y="5286837"/>
            <a:ext cx="1867677" cy="932973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xmlns="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5667087" y="3894863"/>
            <a:ext cx="3153449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3462" tIns="73462" rIns="73462" bIns="7346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xmlns="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6080457" y="4300603"/>
            <a:ext cx="194381" cy="1684537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xmlns="" id="{D49398DB-D67F-4A62-A452-18B19078B85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6519452" y="4300603"/>
            <a:ext cx="259242" cy="25915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xmlns="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xmlns="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33150" y="5460001"/>
            <a:ext cx="357430" cy="816936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73462" tIns="73462" rIns="73462" bIns="73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endParaRPr kumimoji="0" lang="ru-RU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xmlns="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542838" y="5460001"/>
            <a:ext cx="543760" cy="816936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xmlns="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xmlns="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xmlns="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5238856" y="5460001"/>
            <a:ext cx="666308" cy="816936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xmlns="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xmlns="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xmlns="" id="{743D461F-071D-4C30-B23A-AE700C43BE97}"/>
              </a:ext>
            </a:extLst>
          </p:cNvPr>
          <p:cNvGrpSpPr>
            <a:grpSpLocks/>
          </p:cNvGrpSpPr>
          <p:nvPr>
            <p:custDataLst>
              <p:tags r:id="rId22"/>
            </p:custDataLst>
          </p:nvPr>
        </p:nvGrpSpPr>
        <p:grpSpPr bwMode="gray">
          <a:xfrm>
            <a:off x="1988068" y="4300603"/>
            <a:ext cx="1867677" cy="932973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xmlns="" id="{56B90358-91E7-4F7A-8E67-A3838D0D7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345FE59-7E1E-4D60-A7E9-0170F89C615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xmlns="" id="{372A61CB-91D8-4152-9504-873FB3B2ECAC}"/>
              </a:ext>
            </a:extLst>
          </p:cNvPr>
          <p:cNvGrpSpPr/>
          <p:nvPr>
            <p:custDataLst>
              <p:tags r:id="rId23"/>
            </p:custDataLst>
          </p:nvPr>
        </p:nvGrpSpPr>
        <p:grpSpPr bwMode="gray">
          <a:xfrm>
            <a:off x="4034258" y="4300603"/>
            <a:ext cx="1866542" cy="932973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xmlns="" id="{66E1C004-2490-400A-AECC-C481FEEBCB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4E9D728F-AF5A-4401-AE28-6019A508482E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xmlns="" id="{6D183288-53DE-4755-9E56-EE52B76124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52FE84C-CAD5-45AF-9BFB-C94D9E5BDC3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:a16="http://schemas.microsoft.com/office/drawing/2014/main" xmlns="" id="{2A12DA99-A00D-4EE2-B4EA-C3DEF23DFE52}"/>
              </a:ext>
            </a:extLst>
          </p:cNvPr>
          <p:cNvPicPr>
            <a:picLocks/>
          </p:cNvPicPr>
          <p:nvPr/>
        </p:nvPicPr>
        <p:blipFill rotWithShape="1">
          <a:blip r:embed="rId5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5F03421-F063-43E9-B7C3-8070DCD8E05D}"/>
              </a:ext>
            </a:extLst>
          </p:cNvPr>
          <p:cNvSpPr>
            <a:spLocks/>
          </p:cNvSpPr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2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20201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428" baseline="0">
          <a:solidFill>
            <a:schemeClr val="tx1"/>
          </a:solidFill>
          <a:latin typeface="+mn-lt"/>
        </a:defRPr>
      </a:lvl2pPr>
      <a:lvl3pPr marL="40403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3pPr>
      <a:lvl4pPr marL="60605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428" baseline="0">
          <a:solidFill>
            <a:schemeClr val="tx1"/>
          </a:solidFill>
          <a:latin typeface="+mn-lt"/>
        </a:defRPr>
      </a:lvl4pPr>
      <a:lvl5pPr marL="80807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" r="2931" b="17243"/>
          <a:stretch/>
        </p:blipFill>
        <p:spPr>
          <a:xfrm>
            <a:off x="-1534886" y="-24383"/>
            <a:ext cx="12475351" cy="70537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4882" y="1049846"/>
            <a:ext cx="6567161" cy="4580318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013853"/>
            <a:ext cx="5464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Комплексное развитие сельских территорий.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Программа </a:t>
            </a:r>
            <a:r>
              <a:rPr lang="ru-RU" sz="2000" b="1" dirty="0">
                <a:solidFill>
                  <a:schemeClr val="bg1"/>
                </a:solidFill>
              </a:rPr>
              <a:t>льготного кредитования на развитие инженерной и транспортной инфраструктуры, строительство жилых зданий по льготной ставке </a:t>
            </a:r>
            <a:r>
              <a:rPr lang="ru-RU" sz="2000" b="1" dirty="0" smtClean="0">
                <a:solidFill>
                  <a:schemeClr val="bg1"/>
                </a:solidFill>
              </a:rPr>
              <a:t>(Постановление Правительства РФ № 1804)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4882" y="1531266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4882" y="4733048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RMB\УПРАВЛЕНИЕ РАЗВИТИЯ МБ\1. ЛИЧНЫЕ ПАПКИ\Ефимова\Презентации ДММБ\Шаблоны_логотип\логотип_фирменная_плаш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6493" y="188640"/>
            <a:ext cx="24511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2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 txBox="1">
            <a:spLocks/>
          </p:cNvSpPr>
          <p:nvPr/>
        </p:nvSpPr>
        <p:spPr>
          <a:xfrm>
            <a:off x="6959679" y="65369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507"/>
          <p:cNvSpPr/>
          <p:nvPr/>
        </p:nvSpPr>
        <p:spPr>
          <a:xfrm>
            <a:off x="190236" y="5973736"/>
            <a:ext cx="8414616" cy="680457"/>
          </a:xfrm>
          <a:prstGeom prst="roundRect">
            <a:avLst/>
          </a:prstGeom>
          <a:noFill/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Прямоугольник 41"/>
          <p:cNvSpPr>
            <a:spLocks noChangeArrowheads="1"/>
          </p:cNvSpPr>
          <p:nvPr/>
        </p:nvSpPr>
        <p:spPr bwMode="auto">
          <a:xfrm>
            <a:off x="120765" y="571489"/>
            <a:ext cx="5924981" cy="54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Программа льготного кредитования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развитие инженерной и транспортной инфраструктуры, строительство жилых зданий по льготной ставке (1804)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Rectangle 122"/>
          <p:cNvSpPr/>
          <p:nvPr/>
        </p:nvSpPr>
        <p:spPr>
          <a:xfrm>
            <a:off x="4605592" y="3861048"/>
            <a:ext cx="4388339" cy="237626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 или 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зарегистрированные на сельских территориях (сельских </a:t>
            </a:r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агломерациях)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Налоговый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резидент РФ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 и иным платежам в бюджет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 банкротства</a:t>
            </a:r>
          </a:p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 ликвидации,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реорганизации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0766" y="1378893"/>
            <a:ext cx="4383702" cy="4858419"/>
            <a:chOff x="235562" y="1378893"/>
            <a:chExt cx="4269763" cy="485841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35562" y="1378893"/>
              <a:ext cx="4269763" cy="953496"/>
              <a:chOff x="4583573" y="2000976"/>
              <a:chExt cx="4269763" cy="1017528"/>
            </a:xfrm>
          </p:grpSpPr>
          <p:sp>
            <p:nvSpPr>
              <p:cNvPr id="60" name="Right Arrow 11"/>
              <p:cNvSpPr/>
              <p:nvPr/>
            </p:nvSpPr>
            <p:spPr>
              <a:xfrm>
                <a:off x="4583573" y="2000976"/>
                <a:ext cx="1363930" cy="953496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Льготное кредитование АПК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Right Arrow 89"/>
              <p:cNvSpPr/>
              <p:nvPr/>
            </p:nvSpPr>
            <p:spPr>
              <a:xfrm>
                <a:off x="6033138" y="2039130"/>
                <a:ext cx="2820198" cy="979374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206">
                  <a:defRPr/>
                </a:pP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Кредитование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ИП или организаций, зарегистрированных 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сельских территориях (сельских агломерациях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по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льготной ставке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65404" y="4091931"/>
              <a:ext cx="4239921" cy="347223"/>
              <a:chOff x="4397543" y="3911183"/>
              <a:chExt cx="4239921" cy="347223"/>
            </a:xfrm>
          </p:grpSpPr>
          <p:sp>
            <p:nvSpPr>
              <p:cNvPr id="61" name="Right Arrow 82"/>
              <p:cNvSpPr/>
              <p:nvPr/>
            </p:nvSpPr>
            <p:spPr>
              <a:xfrm>
                <a:off x="4397543" y="3911183"/>
                <a:ext cx="1328485" cy="347223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Ставка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" name="Right Arrow 96"/>
              <p:cNvSpPr/>
              <p:nvPr/>
            </p:nvSpPr>
            <p:spPr>
              <a:xfrm>
                <a:off x="5817266" y="3911183"/>
                <a:ext cx="2820198" cy="347223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Не более 5% годовых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267733" y="3182223"/>
              <a:ext cx="4237592" cy="818408"/>
              <a:chOff x="4588926" y="2979769"/>
              <a:chExt cx="4237592" cy="818408"/>
            </a:xfrm>
          </p:grpSpPr>
          <p:sp>
            <p:nvSpPr>
              <p:cNvPr id="62" name="Right Arrow 95"/>
              <p:cNvSpPr/>
              <p:nvPr/>
            </p:nvSpPr>
            <p:spPr>
              <a:xfrm>
                <a:off x="4588926" y="2979769"/>
                <a:ext cx="1331759" cy="801157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Сроки кредитования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" name="Right Arrow 136"/>
              <p:cNvSpPr/>
              <p:nvPr/>
            </p:nvSpPr>
            <p:spPr>
              <a:xfrm>
                <a:off x="6006321" y="2997020"/>
                <a:ext cx="2820197" cy="801157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206">
                  <a:defRPr/>
                </a:pP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До 5 </a:t>
                </a:r>
                <a:r>
                  <a:rPr lang="ru-RU" sz="11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лет </a:t>
                </a:r>
                <a:r>
                  <a:rPr lang="ru-RU" sz="11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:r>
                  <a:rPr lang="ru-RU" sz="1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инженерной и транспортной инфраструктуры, строительство жилых зданий </a:t>
                </a:r>
                <a:endParaRPr kumimoji="0" lang="ru-RU" sz="110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267733" y="4581127"/>
              <a:ext cx="4237592" cy="1656185"/>
              <a:chOff x="4494313" y="4484711"/>
              <a:chExt cx="4237592" cy="1174105"/>
            </a:xfrm>
          </p:grpSpPr>
          <p:sp>
            <p:nvSpPr>
              <p:cNvPr id="66" name="Right Arrow 45"/>
              <p:cNvSpPr/>
              <p:nvPr/>
            </p:nvSpPr>
            <p:spPr>
              <a:xfrm>
                <a:off x="5911707" y="4484711"/>
                <a:ext cx="2820198" cy="1174105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Перечень целевого направления кредитов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ограничен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Требуется </a:t>
                </a: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согласование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Минсельхоза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defTabSz="914206">
                  <a:defRPr/>
                </a:pP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Требуется регулярно подтверждать отсутствие задолженности по налогам и </a:t>
                </a: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сборам</a:t>
                </a:r>
              </a:p>
              <a:p>
                <a:pPr marL="171450" lvl="0" indent="-171450" defTabSz="914206">
                  <a:buFontTx/>
                  <a:buChar char="-"/>
                  <a:defRPr/>
                </a:pP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Обязательство </a:t>
                </a:r>
                <a:r>
                  <a:rPr lang="ru-RU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заемщика по </a:t>
                </a: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созданию</a:t>
                </a:r>
              </a:p>
              <a:p>
                <a:pPr lvl="0" defTabSz="914206">
                  <a:defRPr/>
                </a:pP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ru-RU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период срока </a:t>
                </a:r>
                <a:r>
                  <a:rPr lang="ru-RU" sz="11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кредитования новых </a:t>
                </a:r>
                <a:r>
                  <a:rPr lang="ru-RU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постоянных рабочих мест на сельской территории (сельской агломерации)</a:t>
                </a:r>
                <a:endPara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7" name="Right Arrow 46"/>
              <p:cNvSpPr/>
              <p:nvPr/>
            </p:nvSpPr>
            <p:spPr>
              <a:xfrm>
                <a:off x="4494313" y="4484711"/>
                <a:ext cx="1328485" cy="1174105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Особые условия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35562" y="2422827"/>
              <a:ext cx="4269763" cy="654190"/>
              <a:chOff x="106686" y="2054504"/>
              <a:chExt cx="4269763" cy="654190"/>
            </a:xfrm>
          </p:grpSpPr>
          <p:sp>
            <p:nvSpPr>
              <p:cNvPr id="42" name="Right Arrow 11"/>
              <p:cNvSpPr/>
              <p:nvPr/>
            </p:nvSpPr>
            <p:spPr>
              <a:xfrm>
                <a:off x="106686" y="2054506"/>
                <a:ext cx="1363929" cy="654188"/>
              </a:xfrm>
              <a:prstGeom prst="rightArrow">
                <a:avLst>
                  <a:gd name="adj1" fmla="val 100000"/>
                  <a:gd name="adj2" fmla="val 11528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2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Нормативные документы</a:t>
                </a:r>
                <a:endPara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Right Arrow 89"/>
              <p:cNvSpPr/>
              <p:nvPr/>
            </p:nvSpPr>
            <p:spPr>
              <a:xfrm>
                <a:off x="1556251" y="2054504"/>
                <a:ext cx="2820198" cy="654189"/>
              </a:xfrm>
              <a:prstGeom prst="rightArrow">
                <a:avLst>
                  <a:gd name="adj1" fmla="val 100000"/>
                  <a:gd name="adj2" fmla="val 0"/>
                </a:avLst>
              </a:prstGeom>
              <a:noFill/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1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00"/>
                  </a:buClr>
                  <a:buSzPct val="150000"/>
                  <a:buFontTx/>
                  <a:buNone/>
                  <a:tabLst/>
                  <a:defRPr/>
                </a:pP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Постановление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Правительства </a:t>
                </a: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№1804 </a:t>
                </a:r>
                <a:r>
                  <a:rPr kumimoji="0" lang="ru-RU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от 24.12.2019г. 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365" y="1253378"/>
            <a:ext cx="9014635" cy="8739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93347" y="3391342"/>
            <a:ext cx="4412828" cy="3829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Требования к клиенту</a:t>
            </a:r>
            <a:endParaRPr lang="ru-RU" sz="1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6049" y="1414646"/>
            <a:ext cx="4417882" cy="3829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ПРЕИМУЩЕСТВА</a:t>
            </a:r>
            <a:endParaRPr lang="ru-RU" sz="1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Rectangle 122"/>
          <p:cNvSpPr/>
          <p:nvPr/>
        </p:nvSpPr>
        <p:spPr>
          <a:xfrm>
            <a:off x="4605592" y="1873517"/>
            <a:ext cx="4417882" cy="1328099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marL="361950" marR="0" lvl="1" indent="-361950" algn="l" defTabSz="8718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Расширен перечень целевого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использования льготного финансирования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реконструкция, модернизация,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объектов инженерной инфраструктуры </a:t>
            </a:r>
            <a:endParaRPr lang="ru-RU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реконструкция,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автомобильных </a:t>
            </a:r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жилых помещений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1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5_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РоссельхозБанк (RSHB) 4x3.potx" id="{71569C02-40C5-4F2D-ADBB-DC173588E1BF}" vid="{C5B0BF87-2EF8-46AB-9EA0-C4F2E2C11BC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9478</TotalTime>
  <Words>216</Words>
  <Application>Microsoft Office PowerPoint</Application>
  <PresentationFormat>Экран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Тема Office</vt:lpstr>
      <vt:lpstr>45_Firm Format - template_Blue</vt:lpstr>
      <vt:lpstr>think-cell Slide</vt:lpstr>
      <vt:lpstr>Слайд 1</vt:lpstr>
      <vt:lpstr>Слайд 2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Бизнес-встречи в Красноярске</dc:title>
  <dc:creator>Чагина Ольга Вячеславовна</dc:creator>
  <cp:lastModifiedBy>New</cp:lastModifiedBy>
  <cp:revision>694</cp:revision>
  <cp:lastPrinted>2020-03-04T17:21:18Z</cp:lastPrinted>
  <dcterms:created xsi:type="dcterms:W3CDTF">2016-10-06T10:10:33Z</dcterms:created>
  <dcterms:modified xsi:type="dcterms:W3CDTF">2020-10-13T10:21:53Z</dcterms:modified>
</cp:coreProperties>
</file>